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p:regular r:id="rId31"/>
      <p:bold r:id="rId32"/>
      <p:italic r:id="rId33"/>
      <p:boldItalic r:id="rId34"/>
    </p:embeddedFont>
    <p:embeddedFont>
      <p:font typeface="Roboto Condensed"/>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6E3C74-63BD-4EE0-8B5F-FD6BE3DF57C2}">
  <a:tblStyle styleId="{CD6E3C74-63BD-4EE0-8B5F-FD6BE3DF57C2}" styleName="Table_0">
    <a:wholeTbl>
      <a:tcTxStyle>
        <a:font>
          <a:latin typeface="Arial"/>
          <a:ea typeface="Arial"/>
          <a:cs typeface="Arial"/>
        </a:font>
        <a:srgbClr val="000000"/>
      </a:tcTxStyle>
      <a:tcStyle>
        <a:tcBdr>
          <a:left>
            <a:ln cap="flat" cmpd="sng" w="12700">
              <a:solidFill>
                <a:srgbClr val="F2F2F2"/>
              </a:solidFill>
              <a:prstDash val="solid"/>
              <a:round/>
              <a:headEnd len="sm" w="sm" type="none"/>
              <a:tailEnd len="sm" w="sm" type="none"/>
            </a:ln>
          </a:left>
          <a:right>
            <a:ln cap="flat" cmpd="sng" w="12700">
              <a:solidFill>
                <a:srgbClr val="F2F2F2"/>
              </a:solidFill>
              <a:prstDash val="solid"/>
              <a:round/>
              <a:headEnd len="sm" w="sm" type="none"/>
              <a:tailEnd len="sm" w="sm" type="none"/>
            </a:ln>
          </a:right>
          <a:top>
            <a:ln cap="flat" cmpd="sng" w="12700">
              <a:solidFill>
                <a:srgbClr val="F2F2F2"/>
              </a:solidFill>
              <a:prstDash val="solid"/>
              <a:round/>
              <a:headEnd len="sm" w="sm" type="none"/>
              <a:tailEnd len="sm" w="sm" type="none"/>
            </a:ln>
          </a:top>
          <a:bottom>
            <a:ln cap="flat" cmpd="sng" w="12700">
              <a:solidFill>
                <a:srgbClr val="F2F2F2"/>
              </a:solidFill>
              <a:prstDash val="solid"/>
              <a:round/>
              <a:headEnd len="sm" w="sm" type="none"/>
              <a:tailEnd len="sm" w="sm" type="none"/>
            </a:ln>
          </a:bottom>
          <a:insideH>
            <a:ln cap="flat" cmpd="sng" w="12700">
              <a:solidFill>
                <a:srgbClr val="F2F2F2"/>
              </a:solidFill>
              <a:prstDash val="solid"/>
              <a:round/>
              <a:headEnd len="sm" w="sm" type="none"/>
              <a:tailEnd len="sm" w="sm" type="none"/>
            </a:ln>
          </a:insideH>
          <a:insideV>
            <a:ln cap="flat" cmpd="sng" w="12700">
              <a:solidFill>
                <a:srgbClr val="F2F2F2"/>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914DE1D-C77F-43A9-AEA5-C67FC2C57905}"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71FEF3E-E44F-433B-88B8-076D8A68B843}"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RobotoCondensed-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RobotoCondensed-italic.fntdata"/><Relationship Id="rId14" Type="http://schemas.openxmlformats.org/officeDocument/2006/relationships/slide" Target="slides/slide8.xml"/><Relationship Id="rId36" Type="http://schemas.openxmlformats.org/officeDocument/2006/relationships/font" Target="fonts/RobotoCondensed-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obotoCondense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3049ca81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23049ca81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23049ca81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23049ca81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3049ca81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23049ca81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3049ca81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23049ca81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23049ca81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23049ca81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23049ca81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23049ca81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23049ca81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23049ca81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3049ca81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23049ca81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22521a45cc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22521a45cc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3049ca81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23049ca81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bd077e69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bd077e69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1000">
                <a:solidFill>
                  <a:schemeClr val="dk1"/>
                </a:solidFill>
              </a:rPr>
              <a:t>Numéro de version</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050">
                <a:solidFill>
                  <a:srgbClr val="3C4043"/>
                </a:solidFill>
                <a:highlight>
                  <a:srgbClr val="FFFFFF"/>
                </a:highlight>
                <a:latin typeface="Roboto"/>
                <a:ea typeface="Roboto"/>
                <a:cs typeface="Roboto"/>
                <a:sym typeface="Roboto"/>
              </a:rPr>
              <a:t>Le numéro de version est composé de la façon suivante : YYYYMM-VV </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fr" sz="1050">
                <a:solidFill>
                  <a:srgbClr val="3C4043"/>
                </a:solidFill>
                <a:highlight>
                  <a:srgbClr val="FFFFFF"/>
                </a:highlight>
                <a:latin typeface="Roboto"/>
                <a:ea typeface="Roboto"/>
                <a:cs typeface="Roboto"/>
                <a:sym typeface="Roboto"/>
              </a:rPr>
              <a:t>YYYYMM = année et mois de dernière modification</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fr" sz="1050">
                <a:solidFill>
                  <a:srgbClr val="3C4043"/>
                </a:solidFill>
                <a:highlight>
                  <a:srgbClr val="FFFFFF"/>
                </a:highlight>
                <a:latin typeface="Roboto"/>
                <a:ea typeface="Roboto"/>
                <a:cs typeface="Roboto"/>
                <a:sym typeface="Roboto"/>
              </a:rPr>
              <a:t>VV = numéro de la dernière révision</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fr" sz="1050">
                <a:solidFill>
                  <a:srgbClr val="3C4043"/>
                </a:solidFill>
                <a:highlight>
                  <a:srgbClr val="FFFFFF"/>
                </a:highlight>
                <a:latin typeface="Roboto"/>
                <a:ea typeface="Roboto"/>
                <a:cs typeface="Roboto"/>
                <a:sym typeface="Roboto"/>
              </a:rPr>
              <a:t>Ne pas oublier de reprendre le numéro de version dans le titre du document après chaque mise à jour</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fr" sz="1000">
                <a:solidFill>
                  <a:schemeClr val="dk1"/>
                </a:solidFill>
              </a:rPr>
              <a:t>Classification</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000">
                <a:solidFill>
                  <a:schemeClr val="dk1"/>
                </a:solidFill>
              </a:rPr>
              <a:t>C0 - Public : les documents associés à un niveau de confidentialité C0 peuvent être diffusés librement, il n’y a aucun risque.</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000">
                <a:solidFill>
                  <a:schemeClr val="dk1"/>
                </a:solidFill>
              </a:rPr>
              <a:t>C1 - Interne : les documents associés à un niveau de confidentialité C1 ne peuvent être diffusés en dehors de ieSS.</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000">
                <a:solidFill>
                  <a:schemeClr val="dk1"/>
                </a:solidFill>
              </a:rPr>
              <a:t>C2 - Restreint : cela veut dire que la donnée sensible qu’il renferme est vouée à une diffusion restreinte. Ces informations ne peuvent pas être communiquées à d’autres personnes que celles disposant d’une autorisation. Les destinataires peuvent tout aussi bien être des personnes internes ou externes au service et/ou à l’entreprise. Un encart est présent dans le document pour préciser la liste des destinataires.</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000">
                <a:solidFill>
                  <a:schemeClr val="dk1"/>
                </a:solidFill>
              </a:rPr>
              <a:t>C3 - Confidentiel : le libellé C3 est le plus haut degré de confidentialité attribué à un document. La donnée confidentielle qu’il renferme est classifiée secrète. On marque C3 un document dont la perte ou le vol risque de nuire aux intérêts stratégiques, à la sécurité ou à l’existence même de ieSS. Il n’y a que le personnel dûment habilité qui puisse attribuer ce degré de confidentialité à un document. Encore une fois, ces informations ne peuvent être consultées que par les personnes disposant d’une autorisation. Un encart est également présent pour préciser la liste des destinataires.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2521a45cc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22521a45cc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23049ca816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23049ca81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22521a45cc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22521a45cc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22521a45cc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22521a45cc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22521a45cc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22521a45cc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21faa1cf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21faa1cf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46ca7902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46ca7902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3049ca8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23049ca8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2521a45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2521a45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22521a45c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22521a45c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3049ca81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3049ca81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2521a45c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22521a45c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73737"/>
        </a:solidFill>
      </p:bgPr>
    </p:bg>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73737"/>
        </a:solidFill>
      </p:bgPr>
    </p:bg>
    <p:spTree>
      <p:nvGrpSpPr>
        <p:cNvPr id="10"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b="0" l="31828" r="12557" t="0"/>
          <a:stretch/>
        </p:blipFill>
        <p:spPr>
          <a:xfrm>
            <a:off x="0" y="0"/>
            <a:ext cx="3957600" cy="5143500"/>
          </a:xfrm>
          <a:prstGeom prst="rect">
            <a:avLst/>
          </a:prstGeom>
          <a:noFill/>
          <a:ln>
            <a:noFill/>
          </a:ln>
        </p:spPr>
      </p:pic>
      <p:pic>
        <p:nvPicPr>
          <p:cNvPr id="12" name="Google Shape;12;p3"/>
          <p:cNvPicPr preferRelativeResize="0"/>
          <p:nvPr/>
        </p:nvPicPr>
        <p:blipFill>
          <a:blip r:embed="rId3">
            <a:alphaModFix amt="8000"/>
          </a:blip>
          <a:stretch>
            <a:fillRect/>
          </a:stretch>
        </p:blipFill>
        <p:spPr>
          <a:xfrm>
            <a:off x="7107875" y="611863"/>
            <a:ext cx="4125208" cy="3820974"/>
          </a:xfrm>
          <a:prstGeom prst="rect">
            <a:avLst/>
          </a:prstGeom>
          <a:noFill/>
          <a:ln>
            <a:noFill/>
          </a:ln>
        </p:spPr>
      </p:pic>
      <p:sp>
        <p:nvSpPr>
          <p:cNvPr id="13" name="Google Shape;13;p3"/>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lvl1pPr lvl="0" rtl="0">
              <a:buNone/>
              <a:defRPr b="1">
                <a:solidFill>
                  <a:srgbClr val="FF5500"/>
                </a:solidFill>
                <a:latin typeface="Roboto Condensed"/>
                <a:ea typeface="Roboto Condensed"/>
                <a:cs typeface="Roboto Condensed"/>
                <a:sym typeface="Roboto Condensed"/>
              </a:defRPr>
            </a:lvl1pPr>
            <a:lvl2pPr lvl="1" rtl="0">
              <a:buNone/>
              <a:defRPr b="1">
                <a:solidFill>
                  <a:srgbClr val="FF5500"/>
                </a:solidFill>
                <a:latin typeface="Roboto Condensed"/>
                <a:ea typeface="Roboto Condensed"/>
                <a:cs typeface="Roboto Condensed"/>
                <a:sym typeface="Roboto Condensed"/>
              </a:defRPr>
            </a:lvl2pPr>
            <a:lvl3pPr lvl="2" rtl="0">
              <a:buNone/>
              <a:defRPr b="1">
                <a:solidFill>
                  <a:srgbClr val="FF5500"/>
                </a:solidFill>
                <a:latin typeface="Roboto Condensed"/>
                <a:ea typeface="Roboto Condensed"/>
                <a:cs typeface="Roboto Condensed"/>
                <a:sym typeface="Roboto Condensed"/>
              </a:defRPr>
            </a:lvl3pPr>
            <a:lvl4pPr lvl="3" rtl="0">
              <a:buNone/>
              <a:defRPr b="1">
                <a:solidFill>
                  <a:srgbClr val="FF5500"/>
                </a:solidFill>
                <a:latin typeface="Roboto Condensed"/>
                <a:ea typeface="Roboto Condensed"/>
                <a:cs typeface="Roboto Condensed"/>
                <a:sym typeface="Roboto Condensed"/>
              </a:defRPr>
            </a:lvl4pPr>
            <a:lvl5pPr lvl="4" rtl="0">
              <a:buNone/>
              <a:defRPr b="1">
                <a:solidFill>
                  <a:srgbClr val="FF5500"/>
                </a:solidFill>
                <a:latin typeface="Roboto Condensed"/>
                <a:ea typeface="Roboto Condensed"/>
                <a:cs typeface="Roboto Condensed"/>
                <a:sym typeface="Roboto Condensed"/>
              </a:defRPr>
            </a:lvl5pPr>
            <a:lvl6pPr lvl="5" rtl="0">
              <a:buNone/>
              <a:defRPr b="1">
                <a:solidFill>
                  <a:srgbClr val="FF5500"/>
                </a:solidFill>
                <a:latin typeface="Roboto Condensed"/>
                <a:ea typeface="Roboto Condensed"/>
                <a:cs typeface="Roboto Condensed"/>
                <a:sym typeface="Roboto Condensed"/>
              </a:defRPr>
            </a:lvl6pPr>
            <a:lvl7pPr lvl="6" rtl="0">
              <a:buNone/>
              <a:defRPr b="1">
                <a:solidFill>
                  <a:srgbClr val="FF5500"/>
                </a:solidFill>
                <a:latin typeface="Roboto Condensed"/>
                <a:ea typeface="Roboto Condensed"/>
                <a:cs typeface="Roboto Condensed"/>
                <a:sym typeface="Roboto Condensed"/>
              </a:defRPr>
            </a:lvl7pPr>
            <a:lvl8pPr lvl="7" rtl="0">
              <a:buNone/>
              <a:defRPr b="1">
                <a:solidFill>
                  <a:srgbClr val="FF5500"/>
                </a:solidFill>
                <a:latin typeface="Roboto Condensed"/>
                <a:ea typeface="Roboto Condensed"/>
                <a:cs typeface="Roboto Condensed"/>
                <a:sym typeface="Roboto Condensed"/>
              </a:defRPr>
            </a:lvl8pPr>
            <a:lvl9pPr lvl="8" rtl="0">
              <a:buNone/>
              <a:defRPr b="1">
                <a:solidFill>
                  <a:srgbClr val="FF5500"/>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fr"/>
              <a:t>‹#›</a:t>
            </a:fld>
            <a:endParaRPr/>
          </a:p>
        </p:txBody>
      </p:sp>
      <p:sp>
        <p:nvSpPr>
          <p:cNvPr id="14" name="Google Shape;14;p3"/>
          <p:cNvSpPr/>
          <p:nvPr/>
        </p:nvSpPr>
        <p:spPr>
          <a:xfrm>
            <a:off x="3175650" y="808350"/>
            <a:ext cx="5513400" cy="35268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 name="Google Shape;15;p3"/>
          <p:cNvPicPr preferRelativeResize="0"/>
          <p:nvPr/>
        </p:nvPicPr>
        <p:blipFill>
          <a:blip r:embed="rId4">
            <a:alphaModFix/>
          </a:blip>
          <a:stretch>
            <a:fillRect/>
          </a:stretch>
        </p:blipFill>
        <p:spPr>
          <a:xfrm>
            <a:off x="8571175" y="135400"/>
            <a:ext cx="444200" cy="541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373737"/>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686200" y="269475"/>
            <a:ext cx="7699800" cy="5727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FFFFFF"/>
              </a:buClr>
              <a:buSzPts val="2800"/>
              <a:buFont typeface="Roboto Condensed"/>
              <a:buNone/>
              <a:defRPr b="1">
                <a:solidFill>
                  <a:srgbClr val="FFFFFF"/>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Font typeface="Roboto Condensed"/>
              <a:buChar char="●"/>
              <a:defRPr>
                <a:solidFill>
                  <a:srgbClr val="FFFFFF"/>
                </a:solidFill>
                <a:latin typeface="Roboto Condensed"/>
                <a:ea typeface="Roboto Condensed"/>
                <a:cs typeface="Roboto Condensed"/>
                <a:sym typeface="Roboto Condensed"/>
              </a:defRPr>
            </a:lvl1pPr>
            <a:lvl2pPr indent="-342900" lvl="1" marL="91440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2pPr>
            <a:lvl3pPr indent="-342900" lvl="2" marL="137160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3pPr>
            <a:lvl4pPr indent="-342900" lvl="3" marL="182880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4pPr>
            <a:lvl5pPr indent="-342900" lvl="4" marL="228600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5pPr>
            <a:lvl6pPr indent="-342900" lvl="5" marL="274320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6pPr>
            <a:lvl7pPr indent="-342900" lvl="6" marL="320040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7pPr>
            <a:lvl8pPr indent="-342900" lvl="7" marL="365760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8pPr>
            <a:lvl9pPr indent="-342900" lvl="8" marL="4114800">
              <a:spcBef>
                <a:spcPts val="1600"/>
              </a:spcBef>
              <a:spcAft>
                <a:spcPts val="160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9pPr>
          </a:lstStyle>
          <a:p/>
        </p:txBody>
      </p:sp>
      <p:pic>
        <p:nvPicPr>
          <p:cNvPr id="19" name="Google Shape;19;p4"/>
          <p:cNvPicPr preferRelativeResize="0"/>
          <p:nvPr/>
        </p:nvPicPr>
        <p:blipFill>
          <a:blip r:embed="rId2">
            <a:alphaModFix amt="10000"/>
          </a:blip>
          <a:stretch>
            <a:fillRect/>
          </a:stretch>
        </p:blipFill>
        <p:spPr>
          <a:xfrm>
            <a:off x="-2078433" y="611863"/>
            <a:ext cx="4125208" cy="3820974"/>
          </a:xfrm>
          <a:prstGeom prst="rect">
            <a:avLst/>
          </a:prstGeom>
          <a:noFill/>
          <a:ln>
            <a:noFill/>
          </a:ln>
        </p:spPr>
      </p:pic>
      <p:pic>
        <p:nvPicPr>
          <p:cNvPr id="20" name="Google Shape;20;p4"/>
          <p:cNvPicPr preferRelativeResize="0"/>
          <p:nvPr/>
        </p:nvPicPr>
        <p:blipFill>
          <a:blip r:embed="rId3">
            <a:alphaModFix/>
          </a:blip>
          <a:stretch>
            <a:fillRect/>
          </a:stretch>
        </p:blipFill>
        <p:spPr>
          <a:xfrm>
            <a:off x="8571175" y="135400"/>
            <a:ext cx="444200" cy="541924"/>
          </a:xfrm>
          <a:prstGeom prst="rect">
            <a:avLst/>
          </a:prstGeom>
          <a:noFill/>
          <a:ln>
            <a:noFill/>
          </a:ln>
        </p:spPr>
      </p:pic>
      <p:sp>
        <p:nvSpPr>
          <p:cNvPr id="21" name="Google Shape;21;p4"/>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lvl1pPr lvl="0" rtl="0">
              <a:buNone/>
              <a:defRPr b="1">
                <a:solidFill>
                  <a:srgbClr val="FF5500"/>
                </a:solidFill>
                <a:latin typeface="Roboto Condensed"/>
                <a:ea typeface="Roboto Condensed"/>
                <a:cs typeface="Roboto Condensed"/>
                <a:sym typeface="Roboto Condensed"/>
              </a:defRPr>
            </a:lvl1pPr>
            <a:lvl2pPr lvl="1" rtl="0">
              <a:buNone/>
              <a:defRPr b="1">
                <a:solidFill>
                  <a:srgbClr val="FF5500"/>
                </a:solidFill>
                <a:latin typeface="Roboto Condensed"/>
                <a:ea typeface="Roboto Condensed"/>
                <a:cs typeface="Roboto Condensed"/>
                <a:sym typeface="Roboto Condensed"/>
              </a:defRPr>
            </a:lvl2pPr>
            <a:lvl3pPr lvl="2" rtl="0">
              <a:buNone/>
              <a:defRPr b="1">
                <a:solidFill>
                  <a:srgbClr val="FF5500"/>
                </a:solidFill>
                <a:latin typeface="Roboto Condensed"/>
                <a:ea typeface="Roboto Condensed"/>
                <a:cs typeface="Roboto Condensed"/>
                <a:sym typeface="Roboto Condensed"/>
              </a:defRPr>
            </a:lvl3pPr>
            <a:lvl4pPr lvl="3" rtl="0">
              <a:buNone/>
              <a:defRPr b="1">
                <a:solidFill>
                  <a:srgbClr val="FF5500"/>
                </a:solidFill>
                <a:latin typeface="Roboto Condensed"/>
                <a:ea typeface="Roboto Condensed"/>
                <a:cs typeface="Roboto Condensed"/>
                <a:sym typeface="Roboto Condensed"/>
              </a:defRPr>
            </a:lvl4pPr>
            <a:lvl5pPr lvl="4" rtl="0">
              <a:buNone/>
              <a:defRPr b="1">
                <a:solidFill>
                  <a:srgbClr val="FF5500"/>
                </a:solidFill>
                <a:latin typeface="Roboto Condensed"/>
                <a:ea typeface="Roboto Condensed"/>
                <a:cs typeface="Roboto Condensed"/>
                <a:sym typeface="Roboto Condensed"/>
              </a:defRPr>
            </a:lvl5pPr>
            <a:lvl6pPr lvl="5" rtl="0">
              <a:buNone/>
              <a:defRPr b="1">
                <a:solidFill>
                  <a:srgbClr val="FF5500"/>
                </a:solidFill>
                <a:latin typeface="Roboto Condensed"/>
                <a:ea typeface="Roboto Condensed"/>
                <a:cs typeface="Roboto Condensed"/>
                <a:sym typeface="Roboto Condensed"/>
              </a:defRPr>
            </a:lvl6pPr>
            <a:lvl7pPr lvl="6" rtl="0">
              <a:buNone/>
              <a:defRPr b="1">
                <a:solidFill>
                  <a:srgbClr val="FF5500"/>
                </a:solidFill>
                <a:latin typeface="Roboto Condensed"/>
                <a:ea typeface="Roboto Condensed"/>
                <a:cs typeface="Roboto Condensed"/>
                <a:sym typeface="Roboto Condensed"/>
              </a:defRPr>
            </a:lvl7pPr>
            <a:lvl8pPr lvl="7" rtl="0">
              <a:buNone/>
              <a:defRPr b="1">
                <a:solidFill>
                  <a:srgbClr val="FF5500"/>
                </a:solidFill>
                <a:latin typeface="Roboto Condensed"/>
                <a:ea typeface="Roboto Condensed"/>
                <a:cs typeface="Roboto Condensed"/>
                <a:sym typeface="Roboto Condensed"/>
              </a:defRPr>
            </a:lvl8pPr>
            <a:lvl9pPr lvl="8" rtl="0">
              <a:buNone/>
              <a:defRPr b="1">
                <a:solidFill>
                  <a:srgbClr val="FF5500"/>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rps 3">
  <p:cSld name="TITLE_AND_BODY_3">
    <p:bg>
      <p:bgPr>
        <a:solidFill>
          <a:srgbClr val="373737"/>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686200" y="269475"/>
            <a:ext cx="7699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800"/>
              <a:buFont typeface="Roboto Condensed"/>
              <a:buNone/>
              <a:defRPr b="1">
                <a:solidFill>
                  <a:srgbClr val="FFFFFF"/>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Font typeface="Roboto Condensed"/>
              <a:buChar char="●"/>
              <a:defRPr>
                <a:solidFill>
                  <a:srgbClr val="FFFFFF"/>
                </a:solidFill>
                <a:latin typeface="Roboto Condensed"/>
                <a:ea typeface="Roboto Condensed"/>
                <a:cs typeface="Roboto Condensed"/>
                <a:sym typeface="Roboto Condensed"/>
              </a:defRPr>
            </a:lvl1pPr>
            <a:lvl2pPr indent="-342900" lvl="1" marL="9144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2pPr>
            <a:lvl3pPr indent="-342900" lvl="2" marL="13716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3pPr>
            <a:lvl4pPr indent="-342900" lvl="3" marL="18288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4pPr>
            <a:lvl5pPr indent="-342900" lvl="4" marL="22860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5pPr>
            <a:lvl6pPr indent="-342900" lvl="5" marL="27432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6pPr>
            <a:lvl7pPr indent="-342900" lvl="6" marL="32004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7pPr>
            <a:lvl8pPr indent="-342900" lvl="7" marL="36576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8pPr>
            <a:lvl9pPr indent="-342900" lvl="8" marL="4114800" rtl="0">
              <a:spcBef>
                <a:spcPts val="1600"/>
              </a:spcBef>
              <a:spcAft>
                <a:spcPts val="160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9pPr>
          </a:lstStyle>
          <a:p/>
        </p:txBody>
      </p:sp>
      <p:pic>
        <p:nvPicPr>
          <p:cNvPr id="25" name="Google Shape;25;p5"/>
          <p:cNvPicPr preferRelativeResize="0"/>
          <p:nvPr/>
        </p:nvPicPr>
        <p:blipFill>
          <a:blip r:embed="rId2">
            <a:alphaModFix amt="34000"/>
          </a:blip>
          <a:stretch>
            <a:fillRect/>
          </a:stretch>
        </p:blipFill>
        <p:spPr>
          <a:xfrm>
            <a:off x="-2078433" y="611863"/>
            <a:ext cx="4125208" cy="3820974"/>
          </a:xfrm>
          <a:prstGeom prst="rect">
            <a:avLst/>
          </a:prstGeom>
          <a:noFill/>
          <a:ln>
            <a:noFill/>
          </a:ln>
        </p:spPr>
      </p:pic>
      <p:pic>
        <p:nvPicPr>
          <p:cNvPr id="26" name="Google Shape;26;p5"/>
          <p:cNvPicPr preferRelativeResize="0"/>
          <p:nvPr/>
        </p:nvPicPr>
        <p:blipFill>
          <a:blip r:embed="rId3">
            <a:alphaModFix/>
          </a:blip>
          <a:stretch>
            <a:fillRect/>
          </a:stretch>
        </p:blipFill>
        <p:spPr>
          <a:xfrm>
            <a:off x="8571175" y="135400"/>
            <a:ext cx="444200" cy="541924"/>
          </a:xfrm>
          <a:prstGeom prst="rect">
            <a:avLst/>
          </a:prstGeom>
          <a:noFill/>
          <a:ln>
            <a:noFill/>
          </a:ln>
        </p:spPr>
      </p:pic>
      <p:sp>
        <p:nvSpPr>
          <p:cNvPr id="27" name="Google Shape;27;p5"/>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lvl1pPr lvl="0" rtl="0">
              <a:buNone/>
              <a:defRPr b="1">
                <a:solidFill>
                  <a:srgbClr val="FF5500"/>
                </a:solidFill>
                <a:latin typeface="Roboto Condensed"/>
                <a:ea typeface="Roboto Condensed"/>
                <a:cs typeface="Roboto Condensed"/>
                <a:sym typeface="Roboto Condensed"/>
              </a:defRPr>
            </a:lvl1pPr>
            <a:lvl2pPr lvl="1" rtl="0">
              <a:buNone/>
              <a:defRPr b="1">
                <a:solidFill>
                  <a:srgbClr val="FF5500"/>
                </a:solidFill>
                <a:latin typeface="Roboto Condensed"/>
                <a:ea typeface="Roboto Condensed"/>
                <a:cs typeface="Roboto Condensed"/>
                <a:sym typeface="Roboto Condensed"/>
              </a:defRPr>
            </a:lvl2pPr>
            <a:lvl3pPr lvl="2" rtl="0">
              <a:buNone/>
              <a:defRPr b="1">
                <a:solidFill>
                  <a:srgbClr val="FF5500"/>
                </a:solidFill>
                <a:latin typeface="Roboto Condensed"/>
                <a:ea typeface="Roboto Condensed"/>
                <a:cs typeface="Roboto Condensed"/>
                <a:sym typeface="Roboto Condensed"/>
              </a:defRPr>
            </a:lvl3pPr>
            <a:lvl4pPr lvl="3" rtl="0">
              <a:buNone/>
              <a:defRPr b="1">
                <a:solidFill>
                  <a:srgbClr val="FF5500"/>
                </a:solidFill>
                <a:latin typeface="Roboto Condensed"/>
                <a:ea typeface="Roboto Condensed"/>
                <a:cs typeface="Roboto Condensed"/>
                <a:sym typeface="Roboto Condensed"/>
              </a:defRPr>
            </a:lvl4pPr>
            <a:lvl5pPr lvl="4" rtl="0">
              <a:buNone/>
              <a:defRPr b="1">
                <a:solidFill>
                  <a:srgbClr val="FF5500"/>
                </a:solidFill>
                <a:latin typeface="Roboto Condensed"/>
                <a:ea typeface="Roboto Condensed"/>
                <a:cs typeface="Roboto Condensed"/>
                <a:sym typeface="Roboto Condensed"/>
              </a:defRPr>
            </a:lvl5pPr>
            <a:lvl6pPr lvl="5" rtl="0">
              <a:buNone/>
              <a:defRPr b="1">
                <a:solidFill>
                  <a:srgbClr val="FF5500"/>
                </a:solidFill>
                <a:latin typeface="Roboto Condensed"/>
                <a:ea typeface="Roboto Condensed"/>
                <a:cs typeface="Roboto Condensed"/>
                <a:sym typeface="Roboto Condensed"/>
              </a:defRPr>
            </a:lvl6pPr>
            <a:lvl7pPr lvl="6" rtl="0">
              <a:buNone/>
              <a:defRPr b="1">
                <a:solidFill>
                  <a:srgbClr val="FF5500"/>
                </a:solidFill>
                <a:latin typeface="Roboto Condensed"/>
                <a:ea typeface="Roboto Condensed"/>
                <a:cs typeface="Roboto Condensed"/>
                <a:sym typeface="Roboto Condensed"/>
              </a:defRPr>
            </a:lvl7pPr>
            <a:lvl8pPr lvl="7" rtl="0">
              <a:buNone/>
              <a:defRPr b="1">
                <a:solidFill>
                  <a:srgbClr val="FF5500"/>
                </a:solidFill>
                <a:latin typeface="Roboto Condensed"/>
                <a:ea typeface="Roboto Condensed"/>
                <a:cs typeface="Roboto Condensed"/>
                <a:sym typeface="Roboto Condensed"/>
              </a:defRPr>
            </a:lvl8pPr>
            <a:lvl9pPr lvl="8" rtl="0">
              <a:buNone/>
              <a:defRPr b="1">
                <a:solidFill>
                  <a:srgbClr val="FF5500"/>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rps 2">
  <p:cSld name="TITLE_AND_BODY_2">
    <p:bg>
      <p:bgPr>
        <a:noFill/>
      </p:bgPr>
    </p:bg>
    <p:spTree>
      <p:nvGrpSpPr>
        <p:cNvPr id="28"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b="10802" l="0" r="0" t="10802"/>
          <a:stretch/>
        </p:blipFill>
        <p:spPr>
          <a:xfrm>
            <a:off x="-67100" y="0"/>
            <a:ext cx="9278205" cy="5143497"/>
          </a:xfrm>
          <a:prstGeom prst="rect">
            <a:avLst/>
          </a:prstGeom>
          <a:noFill/>
          <a:ln>
            <a:noFill/>
          </a:ln>
        </p:spPr>
      </p:pic>
      <p:sp>
        <p:nvSpPr>
          <p:cNvPr id="30" name="Google Shape;30;p6"/>
          <p:cNvSpPr txBox="1"/>
          <p:nvPr>
            <p:ph type="title"/>
          </p:nvPr>
        </p:nvSpPr>
        <p:spPr>
          <a:xfrm>
            <a:off x="686200" y="269475"/>
            <a:ext cx="7699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800"/>
              <a:buFont typeface="Roboto Condensed"/>
              <a:buNone/>
              <a:defRPr b="1">
                <a:solidFill>
                  <a:srgbClr val="FFFFFF"/>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Font typeface="Roboto Condensed"/>
              <a:buChar char="●"/>
              <a:defRPr>
                <a:solidFill>
                  <a:srgbClr val="FFFFFF"/>
                </a:solidFill>
                <a:latin typeface="Roboto Condensed"/>
                <a:ea typeface="Roboto Condensed"/>
                <a:cs typeface="Roboto Condensed"/>
                <a:sym typeface="Roboto Condensed"/>
              </a:defRPr>
            </a:lvl1pPr>
            <a:lvl2pPr indent="-342900" lvl="1" marL="9144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2pPr>
            <a:lvl3pPr indent="-342900" lvl="2" marL="13716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3pPr>
            <a:lvl4pPr indent="-342900" lvl="3" marL="18288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4pPr>
            <a:lvl5pPr indent="-342900" lvl="4" marL="22860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5pPr>
            <a:lvl6pPr indent="-342900" lvl="5" marL="27432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6pPr>
            <a:lvl7pPr indent="-342900" lvl="6" marL="32004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7pPr>
            <a:lvl8pPr indent="-342900" lvl="7" marL="3657600" rtl="0">
              <a:spcBef>
                <a:spcPts val="1600"/>
              </a:spcBef>
              <a:spcAft>
                <a:spcPts val="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8pPr>
            <a:lvl9pPr indent="-342900" lvl="8" marL="4114800" rtl="0">
              <a:spcBef>
                <a:spcPts val="1600"/>
              </a:spcBef>
              <a:spcAft>
                <a:spcPts val="1600"/>
              </a:spcAft>
              <a:buClr>
                <a:srgbClr val="FFFFFF"/>
              </a:buClr>
              <a:buSzPts val="1800"/>
              <a:buFont typeface="Roboto Condensed"/>
              <a:buChar char="■"/>
              <a:defRPr sz="1800">
                <a:solidFill>
                  <a:srgbClr val="FFFFFF"/>
                </a:solidFill>
                <a:latin typeface="Roboto Condensed"/>
                <a:ea typeface="Roboto Condensed"/>
                <a:cs typeface="Roboto Condensed"/>
                <a:sym typeface="Roboto Condensed"/>
              </a:defRPr>
            </a:lvl9pPr>
          </a:lstStyle>
          <a:p/>
        </p:txBody>
      </p:sp>
      <p:pic>
        <p:nvPicPr>
          <p:cNvPr id="32" name="Google Shape;32;p6"/>
          <p:cNvPicPr preferRelativeResize="0"/>
          <p:nvPr/>
        </p:nvPicPr>
        <p:blipFill>
          <a:blip r:embed="rId3">
            <a:alphaModFix/>
          </a:blip>
          <a:stretch>
            <a:fillRect/>
          </a:stretch>
        </p:blipFill>
        <p:spPr>
          <a:xfrm>
            <a:off x="8571175" y="135400"/>
            <a:ext cx="444200" cy="541924"/>
          </a:xfrm>
          <a:prstGeom prst="rect">
            <a:avLst/>
          </a:prstGeom>
          <a:noFill/>
          <a:ln>
            <a:noFill/>
          </a:ln>
        </p:spPr>
      </p:pic>
      <p:sp>
        <p:nvSpPr>
          <p:cNvPr id="33" name="Google Shape;33;p6"/>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lvl1pPr lvl="0" rtl="0">
              <a:buNone/>
              <a:defRPr b="1">
                <a:solidFill>
                  <a:srgbClr val="FF5500"/>
                </a:solidFill>
                <a:latin typeface="Roboto Condensed"/>
                <a:ea typeface="Roboto Condensed"/>
                <a:cs typeface="Roboto Condensed"/>
                <a:sym typeface="Roboto Condensed"/>
              </a:defRPr>
            </a:lvl1pPr>
            <a:lvl2pPr lvl="1" rtl="0">
              <a:buNone/>
              <a:defRPr b="1">
                <a:solidFill>
                  <a:srgbClr val="FF5500"/>
                </a:solidFill>
                <a:latin typeface="Roboto Condensed"/>
                <a:ea typeface="Roboto Condensed"/>
                <a:cs typeface="Roboto Condensed"/>
                <a:sym typeface="Roboto Condensed"/>
              </a:defRPr>
            </a:lvl2pPr>
            <a:lvl3pPr lvl="2" rtl="0">
              <a:buNone/>
              <a:defRPr b="1">
                <a:solidFill>
                  <a:srgbClr val="FF5500"/>
                </a:solidFill>
                <a:latin typeface="Roboto Condensed"/>
                <a:ea typeface="Roboto Condensed"/>
                <a:cs typeface="Roboto Condensed"/>
                <a:sym typeface="Roboto Condensed"/>
              </a:defRPr>
            </a:lvl3pPr>
            <a:lvl4pPr lvl="3" rtl="0">
              <a:buNone/>
              <a:defRPr b="1">
                <a:solidFill>
                  <a:srgbClr val="FF5500"/>
                </a:solidFill>
                <a:latin typeface="Roboto Condensed"/>
                <a:ea typeface="Roboto Condensed"/>
                <a:cs typeface="Roboto Condensed"/>
                <a:sym typeface="Roboto Condensed"/>
              </a:defRPr>
            </a:lvl4pPr>
            <a:lvl5pPr lvl="4" rtl="0">
              <a:buNone/>
              <a:defRPr b="1">
                <a:solidFill>
                  <a:srgbClr val="FF5500"/>
                </a:solidFill>
                <a:latin typeface="Roboto Condensed"/>
                <a:ea typeface="Roboto Condensed"/>
                <a:cs typeface="Roboto Condensed"/>
                <a:sym typeface="Roboto Condensed"/>
              </a:defRPr>
            </a:lvl5pPr>
            <a:lvl6pPr lvl="5" rtl="0">
              <a:buNone/>
              <a:defRPr b="1">
                <a:solidFill>
                  <a:srgbClr val="FF5500"/>
                </a:solidFill>
                <a:latin typeface="Roboto Condensed"/>
                <a:ea typeface="Roboto Condensed"/>
                <a:cs typeface="Roboto Condensed"/>
                <a:sym typeface="Roboto Condensed"/>
              </a:defRPr>
            </a:lvl6pPr>
            <a:lvl7pPr lvl="6" rtl="0">
              <a:buNone/>
              <a:defRPr b="1">
                <a:solidFill>
                  <a:srgbClr val="FF5500"/>
                </a:solidFill>
                <a:latin typeface="Roboto Condensed"/>
                <a:ea typeface="Roboto Condensed"/>
                <a:cs typeface="Roboto Condensed"/>
                <a:sym typeface="Roboto Condensed"/>
              </a:defRPr>
            </a:lvl7pPr>
            <a:lvl8pPr lvl="7" rtl="0">
              <a:buNone/>
              <a:defRPr b="1">
                <a:solidFill>
                  <a:srgbClr val="FF5500"/>
                </a:solidFill>
                <a:latin typeface="Roboto Condensed"/>
                <a:ea typeface="Roboto Condensed"/>
                <a:cs typeface="Roboto Condensed"/>
                <a:sym typeface="Roboto Condensed"/>
              </a:defRPr>
            </a:lvl8pPr>
            <a:lvl9pPr lvl="8" rtl="0">
              <a:buNone/>
              <a:defRPr b="1">
                <a:solidFill>
                  <a:srgbClr val="FF5500"/>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rps 1">
  <p:cSld name="TITLE_AND_BODY_1">
    <p:bg>
      <p:bgPr>
        <a:solidFill>
          <a:srgbClr val="FFFFFF"/>
        </a:solidFill>
      </p:bgPr>
    </p:bg>
    <p:spTree>
      <p:nvGrpSpPr>
        <p:cNvPr id="34" name="Shape 34"/>
        <p:cNvGrpSpPr/>
        <p:nvPr/>
      </p:nvGrpSpPr>
      <p:grpSpPr>
        <a:xfrm>
          <a:off x="0" y="0"/>
          <a:ext cx="0" cy="0"/>
          <a:chOff x="0" y="0"/>
          <a:chExt cx="0" cy="0"/>
        </a:xfrm>
      </p:grpSpPr>
      <p:pic>
        <p:nvPicPr>
          <p:cNvPr id="35" name="Google Shape;35;p7"/>
          <p:cNvPicPr preferRelativeResize="0"/>
          <p:nvPr/>
        </p:nvPicPr>
        <p:blipFill>
          <a:blip r:embed="rId2">
            <a:alphaModFix/>
          </a:blip>
          <a:stretch>
            <a:fillRect/>
          </a:stretch>
        </p:blipFill>
        <p:spPr>
          <a:xfrm>
            <a:off x="-2055400" y="611863"/>
            <a:ext cx="4125208" cy="3820974"/>
          </a:xfrm>
          <a:prstGeom prst="rect">
            <a:avLst/>
          </a:prstGeom>
          <a:noFill/>
          <a:ln>
            <a:noFill/>
          </a:ln>
        </p:spPr>
      </p:pic>
      <p:sp>
        <p:nvSpPr>
          <p:cNvPr id="36" name="Google Shape;36;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434343"/>
              </a:buClr>
              <a:buSzPts val="1800"/>
              <a:buFont typeface="Roboto Condensed"/>
              <a:buChar char="●"/>
              <a:defRPr>
                <a:solidFill>
                  <a:srgbClr val="434343"/>
                </a:solidFill>
                <a:latin typeface="Roboto Condensed"/>
                <a:ea typeface="Roboto Condensed"/>
                <a:cs typeface="Roboto Condensed"/>
                <a:sym typeface="Roboto Condensed"/>
              </a:defRPr>
            </a:lvl1pPr>
            <a:lvl2pPr indent="-342900" lvl="1" marL="914400" rtl="0">
              <a:spcBef>
                <a:spcPts val="1600"/>
              </a:spcBef>
              <a:spcAft>
                <a:spcPts val="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2pPr>
            <a:lvl3pPr indent="-342900" lvl="2" marL="1371600" rtl="0">
              <a:spcBef>
                <a:spcPts val="1600"/>
              </a:spcBef>
              <a:spcAft>
                <a:spcPts val="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3pPr>
            <a:lvl4pPr indent="-342900" lvl="3" marL="1828800" rtl="0">
              <a:spcBef>
                <a:spcPts val="1600"/>
              </a:spcBef>
              <a:spcAft>
                <a:spcPts val="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4pPr>
            <a:lvl5pPr indent="-342900" lvl="4" marL="2286000" rtl="0">
              <a:spcBef>
                <a:spcPts val="1600"/>
              </a:spcBef>
              <a:spcAft>
                <a:spcPts val="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5pPr>
            <a:lvl6pPr indent="-342900" lvl="5" marL="2743200" rtl="0">
              <a:spcBef>
                <a:spcPts val="1600"/>
              </a:spcBef>
              <a:spcAft>
                <a:spcPts val="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6pPr>
            <a:lvl7pPr indent="-342900" lvl="6" marL="3200400" rtl="0">
              <a:spcBef>
                <a:spcPts val="1600"/>
              </a:spcBef>
              <a:spcAft>
                <a:spcPts val="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7pPr>
            <a:lvl8pPr indent="-342900" lvl="7" marL="3657600" rtl="0">
              <a:spcBef>
                <a:spcPts val="1600"/>
              </a:spcBef>
              <a:spcAft>
                <a:spcPts val="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8pPr>
            <a:lvl9pPr indent="-342900" lvl="8" marL="4114800" rtl="0">
              <a:spcBef>
                <a:spcPts val="1600"/>
              </a:spcBef>
              <a:spcAft>
                <a:spcPts val="1600"/>
              </a:spcAft>
              <a:buClr>
                <a:srgbClr val="434343"/>
              </a:buClr>
              <a:buSzPts val="1800"/>
              <a:buFont typeface="Roboto Condensed"/>
              <a:buChar char="■"/>
              <a:defRPr sz="1800">
                <a:solidFill>
                  <a:srgbClr val="434343"/>
                </a:solidFill>
                <a:latin typeface="Roboto Condensed"/>
                <a:ea typeface="Roboto Condensed"/>
                <a:cs typeface="Roboto Condensed"/>
                <a:sym typeface="Roboto Condensed"/>
              </a:defRPr>
            </a:lvl9pPr>
          </a:lstStyle>
          <a:p/>
        </p:txBody>
      </p:sp>
      <p:pic>
        <p:nvPicPr>
          <p:cNvPr id="37" name="Google Shape;37;p7"/>
          <p:cNvPicPr preferRelativeResize="0"/>
          <p:nvPr/>
        </p:nvPicPr>
        <p:blipFill>
          <a:blip r:embed="rId3">
            <a:alphaModFix/>
          </a:blip>
          <a:stretch>
            <a:fillRect/>
          </a:stretch>
        </p:blipFill>
        <p:spPr>
          <a:xfrm>
            <a:off x="8571175" y="135400"/>
            <a:ext cx="444200" cy="541924"/>
          </a:xfrm>
          <a:prstGeom prst="rect">
            <a:avLst/>
          </a:prstGeom>
          <a:noFill/>
          <a:ln>
            <a:noFill/>
          </a:ln>
        </p:spPr>
      </p:pic>
      <p:sp>
        <p:nvSpPr>
          <p:cNvPr id="38" name="Google Shape;38;p7"/>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lvl1pPr lvl="0" rtl="0">
              <a:buNone/>
              <a:defRPr b="1">
                <a:solidFill>
                  <a:srgbClr val="FF5500"/>
                </a:solidFill>
                <a:latin typeface="Roboto Condensed"/>
                <a:ea typeface="Roboto Condensed"/>
                <a:cs typeface="Roboto Condensed"/>
                <a:sym typeface="Roboto Condensed"/>
              </a:defRPr>
            </a:lvl1pPr>
            <a:lvl2pPr lvl="1" rtl="0">
              <a:buNone/>
              <a:defRPr b="1">
                <a:solidFill>
                  <a:srgbClr val="FF5500"/>
                </a:solidFill>
                <a:latin typeface="Roboto Condensed"/>
                <a:ea typeface="Roboto Condensed"/>
                <a:cs typeface="Roboto Condensed"/>
                <a:sym typeface="Roboto Condensed"/>
              </a:defRPr>
            </a:lvl2pPr>
            <a:lvl3pPr lvl="2" rtl="0">
              <a:buNone/>
              <a:defRPr b="1">
                <a:solidFill>
                  <a:srgbClr val="FF5500"/>
                </a:solidFill>
                <a:latin typeface="Roboto Condensed"/>
                <a:ea typeface="Roboto Condensed"/>
                <a:cs typeface="Roboto Condensed"/>
                <a:sym typeface="Roboto Condensed"/>
              </a:defRPr>
            </a:lvl3pPr>
            <a:lvl4pPr lvl="3" rtl="0">
              <a:buNone/>
              <a:defRPr b="1">
                <a:solidFill>
                  <a:srgbClr val="FF5500"/>
                </a:solidFill>
                <a:latin typeface="Roboto Condensed"/>
                <a:ea typeface="Roboto Condensed"/>
                <a:cs typeface="Roboto Condensed"/>
                <a:sym typeface="Roboto Condensed"/>
              </a:defRPr>
            </a:lvl4pPr>
            <a:lvl5pPr lvl="4" rtl="0">
              <a:buNone/>
              <a:defRPr b="1">
                <a:solidFill>
                  <a:srgbClr val="FF5500"/>
                </a:solidFill>
                <a:latin typeface="Roboto Condensed"/>
                <a:ea typeface="Roboto Condensed"/>
                <a:cs typeface="Roboto Condensed"/>
                <a:sym typeface="Roboto Condensed"/>
              </a:defRPr>
            </a:lvl5pPr>
            <a:lvl6pPr lvl="5" rtl="0">
              <a:buNone/>
              <a:defRPr b="1">
                <a:solidFill>
                  <a:srgbClr val="FF5500"/>
                </a:solidFill>
                <a:latin typeface="Roboto Condensed"/>
                <a:ea typeface="Roboto Condensed"/>
                <a:cs typeface="Roboto Condensed"/>
                <a:sym typeface="Roboto Condensed"/>
              </a:defRPr>
            </a:lvl6pPr>
            <a:lvl7pPr lvl="6" rtl="0">
              <a:buNone/>
              <a:defRPr b="1">
                <a:solidFill>
                  <a:srgbClr val="FF5500"/>
                </a:solidFill>
                <a:latin typeface="Roboto Condensed"/>
                <a:ea typeface="Roboto Condensed"/>
                <a:cs typeface="Roboto Condensed"/>
                <a:sym typeface="Roboto Condensed"/>
              </a:defRPr>
            </a:lvl7pPr>
            <a:lvl8pPr lvl="7" rtl="0">
              <a:buNone/>
              <a:defRPr b="1">
                <a:solidFill>
                  <a:srgbClr val="FF5500"/>
                </a:solidFill>
                <a:latin typeface="Roboto Condensed"/>
                <a:ea typeface="Roboto Condensed"/>
                <a:cs typeface="Roboto Condensed"/>
                <a:sym typeface="Roboto Condensed"/>
              </a:defRPr>
            </a:lvl8pPr>
            <a:lvl9pPr lvl="8" rtl="0">
              <a:buNone/>
              <a:defRPr b="1">
                <a:solidFill>
                  <a:srgbClr val="FF5500"/>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fr"/>
              <a:t>‹#›</a:t>
            </a:fld>
            <a:endParaRPr/>
          </a:p>
        </p:txBody>
      </p:sp>
      <p:sp>
        <p:nvSpPr>
          <p:cNvPr id="39" name="Google Shape;39;p7"/>
          <p:cNvSpPr txBox="1"/>
          <p:nvPr>
            <p:ph type="title"/>
          </p:nvPr>
        </p:nvSpPr>
        <p:spPr>
          <a:xfrm>
            <a:off x="686200" y="269475"/>
            <a:ext cx="7699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2800"/>
              <a:buFont typeface="Roboto Condensed"/>
              <a:buNone/>
              <a:defRPr b="1">
                <a:solidFill>
                  <a:srgbClr val="434343"/>
                </a:solidFill>
                <a:latin typeface="Roboto Condensed"/>
                <a:ea typeface="Roboto Condensed"/>
                <a:cs typeface="Roboto Condensed"/>
                <a:sym typeface="Roboto Condensed"/>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rps 1 1">
  <p:cSld name="TITLE_AND_BODY_1_1">
    <p:bg>
      <p:bgPr>
        <a:solidFill>
          <a:srgbClr val="FFFFFF"/>
        </a:solidFill>
      </p:bgPr>
    </p:bg>
    <p:spTree>
      <p:nvGrpSpPr>
        <p:cNvPr id="40" name="Shape 40"/>
        <p:cNvGrpSpPr/>
        <p:nvPr/>
      </p:nvGrpSpPr>
      <p:grpSpPr>
        <a:xfrm>
          <a:off x="0" y="0"/>
          <a:ext cx="0" cy="0"/>
          <a:chOff x="0" y="0"/>
          <a:chExt cx="0" cy="0"/>
        </a:xfrm>
      </p:grpSpPr>
      <p:sp>
        <p:nvSpPr>
          <p:cNvPr id="41" name="Google Shape;41;p8"/>
          <p:cNvSpPr/>
          <p:nvPr/>
        </p:nvSpPr>
        <p:spPr>
          <a:xfrm>
            <a:off x="3430950" y="0"/>
            <a:ext cx="2282100" cy="5143500"/>
          </a:xfrm>
          <a:prstGeom prst="rect">
            <a:avLst/>
          </a:prstGeom>
          <a:solidFill>
            <a:srgbClr val="3737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 name="Google Shape;42;p8"/>
          <p:cNvPicPr preferRelativeResize="0"/>
          <p:nvPr/>
        </p:nvPicPr>
        <p:blipFill>
          <a:blip r:embed="rId2">
            <a:alphaModFix amt="10000"/>
          </a:blip>
          <a:stretch>
            <a:fillRect/>
          </a:stretch>
        </p:blipFill>
        <p:spPr>
          <a:xfrm>
            <a:off x="-2039313" y="2071050"/>
            <a:ext cx="4125208" cy="3820974"/>
          </a:xfrm>
          <a:prstGeom prst="rect">
            <a:avLst/>
          </a:prstGeom>
          <a:noFill/>
          <a:ln>
            <a:noFill/>
          </a:ln>
        </p:spPr>
      </p:pic>
      <p:pic>
        <p:nvPicPr>
          <p:cNvPr id="43" name="Google Shape;43;p8"/>
          <p:cNvPicPr preferRelativeResize="0"/>
          <p:nvPr/>
        </p:nvPicPr>
        <p:blipFill>
          <a:blip r:embed="rId3">
            <a:alphaModFix/>
          </a:blip>
          <a:stretch>
            <a:fillRect/>
          </a:stretch>
        </p:blipFill>
        <p:spPr>
          <a:xfrm>
            <a:off x="8571175" y="135400"/>
            <a:ext cx="444200" cy="541924"/>
          </a:xfrm>
          <a:prstGeom prst="rect">
            <a:avLst/>
          </a:prstGeom>
          <a:noFill/>
          <a:ln>
            <a:noFill/>
          </a:ln>
        </p:spPr>
      </p:pic>
      <p:sp>
        <p:nvSpPr>
          <p:cNvPr id="44" name="Google Shape;44;p8"/>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lvl1pPr lvl="0" rtl="0">
              <a:buNone/>
              <a:defRPr b="1">
                <a:solidFill>
                  <a:srgbClr val="FF5500"/>
                </a:solidFill>
                <a:latin typeface="Roboto Condensed"/>
                <a:ea typeface="Roboto Condensed"/>
                <a:cs typeface="Roboto Condensed"/>
                <a:sym typeface="Roboto Condensed"/>
              </a:defRPr>
            </a:lvl1pPr>
            <a:lvl2pPr lvl="1" rtl="0">
              <a:buNone/>
              <a:defRPr b="1">
                <a:solidFill>
                  <a:srgbClr val="FF5500"/>
                </a:solidFill>
                <a:latin typeface="Roboto Condensed"/>
                <a:ea typeface="Roboto Condensed"/>
                <a:cs typeface="Roboto Condensed"/>
                <a:sym typeface="Roboto Condensed"/>
              </a:defRPr>
            </a:lvl2pPr>
            <a:lvl3pPr lvl="2" rtl="0">
              <a:buNone/>
              <a:defRPr b="1">
                <a:solidFill>
                  <a:srgbClr val="FF5500"/>
                </a:solidFill>
                <a:latin typeface="Roboto Condensed"/>
                <a:ea typeface="Roboto Condensed"/>
                <a:cs typeface="Roboto Condensed"/>
                <a:sym typeface="Roboto Condensed"/>
              </a:defRPr>
            </a:lvl3pPr>
            <a:lvl4pPr lvl="3" rtl="0">
              <a:buNone/>
              <a:defRPr b="1">
                <a:solidFill>
                  <a:srgbClr val="FF5500"/>
                </a:solidFill>
                <a:latin typeface="Roboto Condensed"/>
                <a:ea typeface="Roboto Condensed"/>
                <a:cs typeface="Roboto Condensed"/>
                <a:sym typeface="Roboto Condensed"/>
              </a:defRPr>
            </a:lvl4pPr>
            <a:lvl5pPr lvl="4" rtl="0">
              <a:buNone/>
              <a:defRPr b="1">
                <a:solidFill>
                  <a:srgbClr val="FF5500"/>
                </a:solidFill>
                <a:latin typeface="Roboto Condensed"/>
                <a:ea typeface="Roboto Condensed"/>
                <a:cs typeface="Roboto Condensed"/>
                <a:sym typeface="Roboto Condensed"/>
              </a:defRPr>
            </a:lvl5pPr>
            <a:lvl6pPr lvl="5" rtl="0">
              <a:buNone/>
              <a:defRPr b="1">
                <a:solidFill>
                  <a:srgbClr val="FF5500"/>
                </a:solidFill>
                <a:latin typeface="Roboto Condensed"/>
                <a:ea typeface="Roboto Condensed"/>
                <a:cs typeface="Roboto Condensed"/>
                <a:sym typeface="Roboto Condensed"/>
              </a:defRPr>
            </a:lvl6pPr>
            <a:lvl7pPr lvl="6" rtl="0">
              <a:buNone/>
              <a:defRPr b="1">
                <a:solidFill>
                  <a:srgbClr val="FF5500"/>
                </a:solidFill>
                <a:latin typeface="Roboto Condensed"/>
                <a:ea typeface="Roboto Condensed"/>
                <a:cs typeface="Roboto Condensed"/>
                <a:sym typeface="Roboto Condensed"/>
              </a:defRPr>
            </a:lvl7pPr>
            <a:lvl8pPr lvl="7" rtl="0">
              <a:buNone/>
              <a:defRPr b="1">
                <a:solidFill>
                  <a:srgbClr val="FF5500"/>
                </a:solidFill>
                <a:latin typeface="Roboto Condensed"/>
                <a:ea typeface="Roboto Condensed"/>
                <a:cs typeface="Roboto Condensed"/>
                <a:sym typeface="Roboto Condensed"/>
              </a:defRPr>
            </a:lvl8pPr>
            <a:lvl9pPr lvl="8" rtl="0">
              <a:buNone/>
              <a:defRPr b="1">
                <a:solidFill>
                  <a:srgbClr val="FF5500"/>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ssi.gouv.fr/uploads/2018/11/guide-cartographie-systeme-information-anssi-pa-046.pdf" TargetMode="External"/><Relationship Id="rId4" Type="http://schemas.openxmlformats.org/officeDocument/2006/relationships/hyperlink" Target="https://www.ssi.gouv.fr/uploads/2021/12/anssi-guide-communication_crise_cyber.pdf" TargetMode="External"/><Relationship Id="rId10" Type="http://schemas.openxmlformats.org/officeDocument/2006/relationships/hyperlink" Target="https://www.gendarmerie.interieur.gouv.fr/contact/discuter-avec-un-gendarme?service=piratage" TargetMode="External"/><Relationship Id="rId9" Type="http://schemas.openxmlformats.org/officeDocument/2006/relationships/hyperlink" Target="https://signalement.social-sante.gouv.fr/#/accueil" TargetMode="External"/><Relationship Id="rId5" Type="http://schemas.openxmlformats.org/officeDocument/2006/relationships/hyperlink" Target="https://www.ssi.gouv.fr/guide/crise-dorigine-cyber-les-cles-dune-gestion-operationnelle-et-strategique/" TargetMode="External"/><Relationship Id="rId6" Type="http://schemas.openxmlformats.org/officeDocument/2006/relationships/hyperlink" Target="https://www.ssi.gouv.fr/guide/guide-dhygiene-informatique/" TargetMode="External"/><Relationship Id="rId7" Type="http://schemas.openxmlformats.org/officeDocument/2006/relationships/hyperlink" Target="https://www.ssi.gouv.fr/guide/la-methode-ebios-risk-manager-le-guide/" TargetMode="External"/><Relationship Id="rId8" Type="http://schemas.openxmlformats.org/officeDocument/2006/relationships/hyperlink" Target="https://notifications.cnil.fr/notifications/inde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www.linkedin.com/showcase/capsi-paca/posts/?feedView=all" TargetMode="External"/><Relationship Id="rId4" Type="http://schemas.openxmlformats.org/officeDocument/2006/relationships/hyperlink" Target="https://www.linkedin.com/showcase/capsi-paca/posts/?feedView=all" TargetMode="External"/><Relationship Id="rId5" Type="http://schemas.openxmlformats.org/officeDocument/2006/relationships/hyperlink" Target="https://www.linkedin.com/showcase/capsi-paca/posts/?feedView=all" TargetMode="External"/><Relationship Id="rId6" Type="http://schemas.openxmlformats.org/officeDocument/2006/relationships/hyperlink" Target="mailto:capsi@iess.fr" TargetMode="External"/><Relationship Id="rId7" Type="http://schemas.openxmlformats.org/officeDocument/2006/relationships/hyperlink" Target="https://www.linkedin.com/showcase/capsi-paca/posts/?feedView=all" TargetMode="External"/><Relationship Id="rId8" Type="http://schemas.openxmlformats.org/officeDocument/2006/relationships/hyperlink" Target="https://capsi.te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p:nvPr/>
        </p:nvSpPr>
        <p:spPr>
          <a:xfrm>
            <a:off x="462150" y="370850"/>
            <a:ext cx="8219700" cy="4412700"/>
          </a:xfrm>
          <a:prstGeom prst="rect">
            <a:avLst/>
          </a:prstGeom>
          <a:solidFill>
            <a:srgbClr val="FFFFFF">
              <a:alpha val="11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nvSpPr>
        <p:spPr>
          <a:xfrm>
            <a:off x="832350" y="1150300"/>
            <a:ext cx="3824700" cy="207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3600">
                <a:solidFill>
                  <a:schemeClr val="lt1"/>
                </a:solidFill>
                <a:latin typeface="Roboto Condensed"/>
                <a:ea typeface="Roboto Condensed"/>
                <a:cs typeface="Roboto Condensed"/>
                <a:sym typeface="Roboto Condensed"/>
              </a:rPr>
              <a:t>Exercice de gestion de crise numérique</a:t>
            </a:r>
            <a:endParaRPr b="1" sz="3600">
              <a:solidFill>
                <a:schemeClr val="lt1"/>
              </a:solidFill>
              <a:latin typeface="Roboto Condensed"/>
              <a:ea typeface="Roboto Condensed"/>
              <a:cs typeface="Roboto Condensed"/>
              <a:sym typeface="Roboto Condensed"/>
            </a:endParaRPr>
          </a:p>
          <a:p>
            <a:pPr indent="0" lvl="0" marL="0" rtl="0" algn="ctr">
              <a:spcBef>
                <a:spcPts val="0"/>
              </a:spcBef>
              <a:spcAft>
                <a:spcPts val="0"/>
              </a:spcAft>
              <a:buClr>
                <a:schemeClr val="dk1"/>
              </a:buClr>
              <a:buSzPts val="1100"/>
              <a:buFont typeface="Arial"/>
              <a:buNone/>
            </a:pPr>
            <a:r>
              <a:rPr b="1" lang="fr" sz="3600">
                <a:solidFill>
                  <a:srgbClr val="FF5500"/>
                </a:solidFill>
                <a:latin typeface="Roboto Condensed"/>
                <a:ea typeface="Roboto Condensed"/>
                <a:cs typeface="Roboto Condensed"/>
                <a:sym typeface="Roboto Condensed"/>
              </a:rPr>
              <a:t>CAPSI</a:t>
            </a:r>
            <a:endParaRPr b="1" sz="3600">
              <a:solidFill>
                <a:srgbClr val="FF5500"/>
              </a:solidFill>
              <a:latin typeface="Roboto Condensed"/>
              <a:ea typeface="Roboto Condensed"/>
              <a:cs typeface="Roboto Condensed"/>
              <a:sym typeface="Roboto Condensed"/>
            </a:endParaRPr>
          </a:p>
          <a:p>
            <a:pPr indent="0" lvl="0" marL="0" rtl="0" algn="ctr">
              <a:spcBef>
                <a:spcPts val="1000"/>
              </a:spcBef>
              <a:spcAft>
                <a:spcPts val="1000"/>
              </a:spcAft>
              <a:buClr>
                <a:schemeClr val="dk1"/>
              </a:buClr>
              <a:buSzPts val="1100"/>
              <a:buFont typeface="Arial"/>
              <a:buNone/>
            </a:pPr>
            <a:r>
              <a:rPr lang="fr" sz="1200">
                <a:solidFill>
                  <a:srgbClr val="FFFFFF"/>
                </a:solidFill>
                <a:latin typeface="Roboto Condensed"/>
                <a:ea typeface="Roboto Condensed"/>
                <a:cs typeface="Roboto Condensed"/>
                <a:sym typeface="Roboto Condensed"/>
              </a:rPr>
              <a:t>Cellule d’Appui à la Protection des Systèmes d’Information</a:t>
            </a:r>
            <a:endParaRPr b="1" sz="3600">
              <a:solidFill>
                <a:srgbClr val="FFFFFF"/>
              </a:solidFill>
              <a:latin typeface="Roboto Condensed"/>
              <a:ea typeface="Roboto Condensed"/>
              <a:cs typeface="Roboto Condensed"/>
              <a:sym typeface="Roboto Condensed"/>
            </a:endParaRPr>
          </a:p>
        </p:txBody>
      </p:sp>
      <p:cxnSp>
        <p:nvCxnSpPr>
          <p:cNvPr id="51" name="Google Shape;51;p9"/>
          <p:cNvCxnSpPr/>
          <p:nvPr/>
        </p:nvCxnSpPr>
        <p:spPr>
          <a:xfrm>
            <a:off x="964050" y="2958850"/>
            <a:ext cx="3561300" cy="0"/>
          </a:xfrm>
          <a:prstGeom prst="straightConnector1">
            <a:avLst/>
          </a:prstGeom>
          <a:noFill/>
          <a:ln cap="flat" cmpd="sng" w="9525">
            <a:solidFill>
              <a:srgbClr val="FFFFFF"/>
            </a:solidFill>
            <a:prstDash val="solid"/>
            <a:round/>
            <a:headEnd len="med" w="med" type="none"/>
            <a:tailEnd len="med" w="med" type="none"/>
          </a:ln>
        </p:spPr>
      </p:cxnSp>
      <p:pic>
        <p:nvPicPr>
          <p:cNvPr id="52" name="Google Shape;52;p9"/>
          <p:cNvPicPr preferRelativeResize="0"/>
          <p:nvPr/>
        </p:nvPicPr>
        <p:blipFill>
          <a:blip r:embed="rId3">
            <a:alphaModFix/>
          </a:blip>
          <a:stretch>
            <a:fillRect/>
          </a:stretch>
        </p:blipFill>
        <p:spPr>
          <a:xfrm>
            <a:off x="5311275" y="567450"/>
            <a:ext cx="3128000" cy="4019499"/>
          </a:xfrm>
          <a:prstGeom prst="rect">
            <a:avLst/>
          </a:prstGeom>
          <a:noFill/>
          <a:ln>
            <a:noFill/>
          </a:ln>
        </p:spPr>
      </p:pic>
      <p:sp>
        <p:nvSpPr>
          <p:cNvPr id="53" name="Google Shape;53;p9"/>
          <p:cNvSpPr txBox="1"/>
          <p:nvPr/>
        </p:nvSpPr>
        <p:spPr>
          <a:xfrm>
            <a:off x="717425" y="4012650"/>
            <a:ext cx="1349700" cy="3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lt1"/>
                </a:solidFill>
                <a:latin typeface="Roboto Condensed"/>
                <a:ea typeface="Roboto Condensed"/>
                <a:cs typeface="Roboto Condensed"/>
                <a:sym typeface="Roboto Condensed"/>
              </a:rPr>
              <a:t>Date - Lieu</a:t>
            </a:r>
            <a:endParaRPr sz="1800">
              <a:solidFill>
                <a:schemeClr val="lt1"/>
              </a:solidFill>
              <a:latin typeface="Roboto Condensed"/>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Méthodologie de gestion de crise</a:t>
            </a:r>
            <a:endParaRPr/>
          </a:p>
        </p:txBody>
      </p:sp>
      <p:sp>
        <p:nvSpPr>
          <p:cNvPr id="150" name="Google Shape;150;p18"/>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51" name="Google Shape;151;p18"/>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Compréhension du scénario</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Respect des différentes phases de crise (qualification, plan d’action, clôture)</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Prise en compte des faits tout au long de l’exercice</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Identification et implication des parties prenantes (internes/externes)</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Transfert d’information</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Gestion de la sortie de crise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Usage des outils de gestion de crise (annuaire, main courante…)</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Organisation de la cellule de crise</a:t>
            </a:r>
            <a:endParaRPr/>
          </a:p>
        </p:txBody>
      </p:sp>
      <p:sp>
        <p:nvSpPr>
          <p:cNvPr id="157" name="Google Shape;157;p19"/>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58" name="Google Shape;158;p19"/>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Attribution des rôles entre les joueurs</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Définition des périmètres d’intervention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Suivi régulier de situation</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Prise de décision</a:t>
            </a:r>
            <a:endParaRPr/>
          </a:p>
        </p:txBody>
      </p:sp>
      <p:sp>
        <p:nvSpPr>
          <p:cNvPr id="164" name="Google Shape;164;p20"/>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65" name="Google Shape;165;p20"/>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Anticipation des actions par la cellule</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Priorisation des actions en fonction des évènements</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Anticipation des impacts des décisions prises par la cellule (sur les activités et le personnel)</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Vérification de la fiabilité des informations</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Efficacité d’analyse des informations (synthèse des actions en cours, qualification)</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Réponse technique</a:t>
            </a:r>
            <a:endParaRPr/>
          </a:p>
        </p:txBody>
      </p:sp>
      <p:sp>
        <p:nvSpPr>
          <p:cNvPr id="171" name="Google Shape;171;p21"/>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72" name="Google Shape;172;p21"/>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Collecte proactive des informations techniques</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Analyse des informations techniques nouvelles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Propositions d’un plan d’action immédiat suite au recueil et analyse de ces informations</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Réponse métier</a:t>
            </a:r>
            <a:endParaRPr/>
          </a:p>
        </p:txBody>
      </p:sp>
      <p:sp>
        <p:nvSpPr>
          <p:cNvPr id="178" name="Google Shape;178;p22"/>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79" name="Google Shape;179;p22"/>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Identification des processus et outils les plus sensibles/critiques</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Anticipation des impacts entraînés par la situation de crise</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Mise en place de modes dégradés</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Compétence de gestion de la cellule de crise</a:t>
            </a:r>
            <a:endParaRPr/>
          </a:p>
        </p:txBody>
      </p:sp>
      <p:sp>
        <p:nvSpPr>
          <p:cNvPr id="185" name="Google Shape;185;p23"/>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86" name="Google Shape;186;p23"/>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Implication des participants de la cellule dans l’exercice</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Respect des temps de paroles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Entraide et esprit d’équipe</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Autonomie de la cellule </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Communication en temps de crise</a:t>
            </a:r>
            <a:endParaRPr/>
          </a:p>
        </p:txBody>
      </p:sp>
      <p:sp>
        <p:nvSpPr>
          <p:cNvPr id="192" name="Google Shape;192;p24"/>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93" name="Google Shape;193;p24"/>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Réalisation d’une communication interne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Réalisation d’une communication externe avec les institutions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Prise en compte et réalisation d’une communication externe (notamment la presse)</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Traçabilité des actions réalisées</a:t>
            </a:r>
            <a:endParaRPr/>
          </a:p>
        </p:txBody>
      </p:sp>
      <p:sp>
        <p:nvSpPr>
          <p:cNvPr id="199" name="Google Shape;199;p25"/>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200" name="Google Shape;200;p25"/>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2566600"/>
                <a:gridCol w="2566600"/>
                <a:gridCol w="2566600"/>
              </a:tblGrid>
              <a:tr h="371025">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Attendus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Observations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Préconisations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2821750">
                <a:tc>
                  <a:txBody>
                    <a:bodyPr/>
                    <a:lstStyle/>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Réalisation/consignation des documents de gestions de crise :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Plan d’action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Main courante </a:t>
                      </a:r>
                      <a:endParaRPr b="1" sz="1200">
                        <a:solidFill>
                          <a:srgbClr val="FFFFFF"/>
                        </a:solidFill>
                        <a:latin typeface="Roboto Condensed"/>
                        <a:ea typeface="Roboto Condensed"/>
                        <a:cs typeface="Roboto Condensed"/>
                        <a:sym typeface="Roboto Condensed"/>
                      </a:endParaRPr>
                    </a:p>
                    <a:p>
                      <a:pPr indent="-304800" lvl="0" marL="457200" rtl="0" algn="l">
                        <a:spcBef>
                          <a:spcPts val="0"/>
                        </a:spcBef>
                        <a:spcAft>
                          <a:spcPts val="0"/>
                        </a:spcAft>
                        <a:buClr>
                          <a:srgbClr val="FFFFFF"/>
                        </a:buClr>
                        <a:buSzPts val="1200"/>
                        <a:buFont typeface="Roboto Condensed"/>
                        <a:buChar char="●"/>
                      </a:pPr>
                      <a:r>
                        <a:rPr b="1" lang="fr" sz="1200">
                          <a:solidFill>
                            <a:srgbClr val="FFFFFF"/>
                          </a:solidFill>
                          <a:latin typeface="Roboto Condensed"/>
                          <a:ea typeface="Roboto Condensed"/>
                          <a:cs typeface="Roboto Condensed"/>
                          <a:sym typeface="Roboto Condensed"/>
                        </a:rPr>
                        <a:t>Synthèse des points de situations</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nvSpPr>
        <p:spPr>
          <a:xfrm>
            <a:off x="4189375" y="2028475"/>
            <a:ext cx="3704100" cy="1610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800">
                <a:solidFill>
                  <a:srgbClr val="FFFFFF"/>
                </a:solidFill>
                <a:latin typeface="Roboto Condensed"/>
                <a:ea typeface="Roboto Condensed"/>
                <a:cs typeface="Roboto Condensed"/>
                <a:sym typeface="Roboto Condensed"/>
              </a:rPr>
              <a:t>Cette météo de résilience met en lumière les points forts de votre cellule de crise ainsi que les aspects à améliorer.</a:t>
            </a:r>
            <a:endParaRPr sz="1800">
              <a:solidFill>
                <a:srgbClr val="FFFFFF"/>
              </a:solidFill>
              <a:latin typeface="Roboto Condensed"/>
              <a:ea typeface="Roboto Condensed"/>
              <a:cs typeface="Roboto Condensed"/>
              <a:sym typeface="Roboto Condensed"/>
            </a:endParaRPr>
          </a:p>
        </p:txBody>
      </p:sp>
      <p:sp>
        <p:nvSpPr>
          <p:cNvPr id="206" name="Google Shape;206;p26"/>
          <p:cNvSpPr txBox="1"/>
          <p:nvPr/>
        </p:nvSpPr>
        <p:spPr>
          <a:xfrm>
            <a:off x="4189375" y="1024450"/>
            <a:ext cx="47181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600">
                <a:solidFill>
                  <a:srgbClr val="FFFFFF"/>
                </a:solidFill>
                <a:latin typeface="Roboto Condensed"/>
                <a:ea typeface="Roboto Condensed"/>
                <a:cs typeface="Roboto Condensed"/>
                <a:sym typeface="Roboto Condensed"/>
              </a:rPr>
              <a:t>Météo de résilience </a:t>
            </a:r>
            <a:endParaRPr sz="3600">
              <a:solidFill>
                <a:srgbClr val="FFFFFF"/>
              </a:solidFill>
              <a:latin typeface="Roboto Condensed"/>
              <a:ea typeface="Roboto Condensed"/>
              <a:cs typeface="Roboto Condensed"/>
              <a:sym typeface="Roboto Condensed"/>
            </a:endParaRPr>
          </a:p>
        </p:txBody>
      </p:sp>
      <p:cxnSp>
        <p:nvCxnSpPr>
          <p:cNvPr id="207" name="Google Shape;207;p26"/>
          <p:cNvCxnSpPr/>
          <p:nvPr/>
        </p:nvCxnSpPr>
        <p:spPr>
          <a:xfrm>
            <a:off x="4294600" y="1762225"/>
            <a:ext cx="3501000" cy="0"/>
          </a:xfrm>
          <a:prstGeom prst="straightConnector1">
            <a:avLst/>
          </a:prstGeom>
          <a:noFill/>
          <a:ln cap="flat" cmpd="sng" w="9525">
            <a:solidFill>
              <a:srgbClr val="FFFFFF"/>
            </a:solidFill>
            <a:prstDash val="solid"/>
            <a:round/>
            <a:headEnd len="med" w="med" type="none"/>
            <a:tailEnd len="med" w="med" type="none"/>
          </a:ln>
        </p:spPr>
      </p:cxnSp>
      <p:sp>
        <p:nvSpPr>
          <p:cNvPr id="208" name="Google Shape;208;p26"/>
          <p:cNvSpPr txBox="1"/>
          <p:nvPr/>
        </p:nvSpPr>
        <p:spPr>
          <a:xfrm>
            <a:off x="508000" y="677325"/>
            <a:ext cx="4110000" cy="26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9000">
                <a:solidFill>
                  <a:srgbClr val="FF5500"/>
                </a:solidFill>
                <a:latin typeface="Roboto Condensed"/>
                <a:ea typeface="Roboto Condensed"/>
                <a:cs typeface="Roboto Condensed"/>
                <a:sym typeface="Roboto Condensed"/>
              </a:rPr>
              <a:t>04</a:t>
            </a:r>
            <a:endParaRPr b="1" sz="19000">
              <a:solidFill>
                <a:srgbClr val="FF5500"/>
              </a:solidFill>
              <a:latin typeface="Roboto Condensed"/>
              <a:ea typeface="Roboto Condensed"/>
              <a:cs typeface="Roboto Condensed"/>
              <a:sym typeface="Roboto Condensed"/>
            </a:endParaRPr>
          </a:p>
        </p:txBody>
      </p:sp>
      <p:sp>
        <p:nvSpPr>
          <p:cNvPr id="209" name="Google Shape;209;p26"/>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Météo de résilience</a:t>
            </a:r>
            <a:endParaRPr/>
          </a:p>
        </p:txBody>
      </p:sp>
      <p:sp>
        <p:nvSpPr>
          <p:cNvPr id="215" name="Google Shape;215;p27"/>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216" name="Google Shape;216;p27"/>
          <p:cNvGraphicFramePr/>
          <p:nvPr/>
        </p:nvGraphicFramePr>
        <p:xfrm>
          <a:off x="212850" y="1056225"/>
          <a:ext cx="3000000" cy="3000000"/>
        </p:xfrm>
        <a:graphic>
          <a:graphicData uri="http://schemas.openxmlformats.org/drawingml/2006/table">
            <a:tbl>
              <a:tblPr>
                <a:noFill/>
                <a:tableStyleId>{871FEF3E-E44F-433B-88B8-076D8A68B843}</a:tableStyleId>
              </a:tblPr>
              <a:tblGrid>
                <a:gridCol w="1246800"/>
                <a:gridCol w="1246800"/>
                <a:gridCol w="1322550"/>
                <a:gridCol w="1171025"/>
                <a:gridCol w="1246800"/>
                <a:gridCol w="1246800"/>
                <a:gridCol w="1246800"/>
              </a:tblGrid>
              <a:tr h="584650">
                <a:tc>
                  <a:txBody>
                    <a:bodyPr/>
                    <a:lstStyle/>
                    <a:p>
                      <a:pPr indent="0" lvl="0" marL="0" rtl="0" algn="ctr">
                        <a:spcBef>
                          <a:spcPts val="0"/>
                        </a:spcBef>
                        <a:spcAft>
                          <a:spcPts val="0"/>
                        </a:spcAft>
                        <a:buNone/>
                      </a:pPr>
                      <a:r>
                        <a:rPr b="1" lang="fr" sz="1200">
                          <a:solidFill>
                            <a:srgbClr val="FF5500"/>
                          </a:solidFill>
                          <a:latin typeface="Roboto Condensed"/>
                          <a:ea typeface="Roboto Condensed"/>
                          <a:cs typeface="Roboto Condensed"/>
                          <a:sym typeface="Roboto Condensed"/>
                        </a:rPr>
                        <a:t>Méthodologie de gestion de crise</a:t>
                      </a:r>
                      <a:endParaRPr b="1" sz="1200">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sz="1200">
                          <a:solidFill>
                            <a:srgbClr val="FF5500"/>
                          </a:solidFill>
                          <a:latin typeface="Roboto Condensed"/>
                          <a:ea typeface="Roboto Condensed"/>
                          <a:cs typeface="Roboto Condensed"/>
                          <a:sym typeface="Roboto Condensed"/>
                        </a:rPr>
                        <a:t>Réponse technique</a:t>
                      </a:r>
                      <a:endParaRPr b="1" sz="1200">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chemeClr val="dk1"/>
                        </a:buClr>
                        <a:buSzPts val="1100"/>
                        <a:buFont typeface="Arial"/>
                        <a:buNone/>
                      </a:pPr>
                      <a:r>
                        <a:rPr b="1" lang="fr" sz="1200">
                          <a:solidFill>
                            <a:srgbClr val="FF5500"/>
                          </a:solidFill>
                          <a:latin typeface="Roboto Condensed"/>
                          <a:ea typeface="Roboto Condensed"/>
                          <a:cs typeface="Roboto Condensed"/>
                          <a:sym typeface="Roboto Condensed"/>
                        </a:rPr>
                        <a:t>Communication de gestion de crise</a:t>
                      </a:r>
                      <a:endParaRPr b="1" sz="1200">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sz="1200">
                          <a:solidFill>
                            <a:srgbClr val="FF5500"/>
                          </a:solidFill>
                          <a:latin typeface="Roboto Condensed"/>
                          <a:ea typeface="Roboto Condensed"/>
                          <a:cs typeface="Roboto Condensed"/>
                          <a:sym typeface="Roboto Condensed"/>
                        </a:rPr>
                        <a:t>Réponse métier</a:t>
                      </a:r>
                      <a:endParaRPr b="1" sz="1200">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sz="1200">
                          <a:solidFill>
                            <a:srgbClr val="FF5500"/>
                          </a:solidFill>
                          <a:latin typeface="Roboto Condensed"/>
                          <a:ea typeface="Roboto Condensed"/>
                          <a:cs typeface="Roboto Condensed"/>
                          <a:sym typeface="Roboto Condensed"/>
                        </a:rPr>
                        <a:t>Traçabilité des actions</a:t>
                      </a:r>
                      <a:endParaRPr b="1" sz="1200">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sz="1200">
                          <a:solidFill>
                            <a:srgbClr val="FF5500"/>
                          </a:solidFill>
                          <a:latin typeface="Roboto Condensed"/>
                          <a:ea typeface="Roboto Condensed"/>
                          <a:cs typeface="Roboto Condensed"/>
                          <a:sym typeface="Roboto Condensed"/>
                        </a:rPr>
                        <a:t>Prise de décision</a:t>
                      </a:r>
                      <a:endParaRPr b="1" sz="1200">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sz="1200">
                          <a:solidFill>
                            <a:srgbClr val="FF5500"/>
                          </a:solidFill>
                          <a:latin typeface="Roboto Condensed"/>
                          <a:ea typeface="Roboto Condensed"/>
                          <a:cs typeface="Roboto Condensed"/>
                          <a:sym typeface="Roboto Condensed"/>
                        </a:rPr>
                        <a:t>Compétences de gestion de crise</a:t>
                      </a:r>
                      <a:endParaRPr b="1" sz="1200">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1111325">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grpSp>
        <p:nvGrpSpPr>
          <p:cNvPr id="217" name="Google Shape;217;p27"/>
          <p:cNvGrpSpPr/>
          <p:nvPr/>
        </p:nvGrpSpPr>
        <p:grpSpPr>
          <a:xfrm>
            <a:off x="1752731" y="4652808"/>
            <a:ext cx="1054694" cy="288000"/>
            <a:chOff x="1752731" y="4652808"/>
            <a:chExt cx="1054694" cy="288000"/>
          </a:xfrm>
        </p:grpSpPr>
        <p:pic>
          <p:nvPicPr>
            <p:cNvPr descr="Soleil avec un remplissage uni" id="218" name="Google Shape;218;p27"/>
            <p:cNvPicPr preferRelativeResize="0"/>
            <p:nvPr/>
          </p:nvPicPr>
          <p:blipFill rotWithShape="1">
            <a:blip r:embed="rId3">
              <a:alphaModFix/>
            </a:blip>
            <a:srcRect b="0" l="0" r="0" t="0"/>
            <a:stretch/>
          </p:blipFill>
          <p:spPr>
            <a:xfrm>
              <a:off x="1752731" y="4652808"/>
              <a:ext cx="288000" cy="288000"/>
            </a:xfrm>
            <a:prstGeom prst="rect">
              <a:avLst/>
            </a:prstGeom>
            <a:noFill/>
            <a:ln>
              <a:noFill/>
            </a:ln>
          </p:spPr>
        </p:pic>
        <p:sp>
          <p:nvSpPr>
            <p:cNvPr id="219" name="Google Shape;219;p27"/>
            <p:cNvSpPr txBox="1"/>
            <p:nvPr/>
          </p:nvSpPr>
          <p:spPr>
            <a:xfrm>
              <a:off x="2013925" y="4685200"/>
              <a:ext cx="793500" cy="2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850">
                  <a:solidFill>
                    <a:srgbClr val="00B050"/>
                  </a:solidFill>
                  <a:latin typeface="Arial"/>
                  <a:ea typeface="Arial"/>
                  <a:cs typeface="Arial"/>
                  <a:sym typeface="Arial"/>
                </a:rPr>
                <a:t>Satisfaisant</a:t>
              </a:r>
              <a:endParaRPr/>
            </a:p>
          </p:txBody>
        </p:sp>
      </p:grpSp>
      <p:grpSp>
        <p:nvGrpSpPr>
          <p:cNvPr id="220" name="Google Shape;220;p27"/>
          <p:cNvGrpSpPr/>
          <p:nvPr/>
        </p:nvGrpSpPr>
        <p:grpSpPr>
          <a:xfrm>
            <a:off x="3308314" y="4652704"/>
            <a:ext cx="1651437" cy="288000"/>
            <a:chOff x="3317733" y="4652808"/>
            <a:chExt cx="1603493" cy="288000"/>
          </a:xfrm>
        </p:grpSpPr>
        <p:pic>
          <p:nvPicPr>
            <p:cNvPr descr="Partiellement ensoleillé avec un remplissage uni" id="221" name="Google Shape;221;p27"/>
            <p:cNvPicPr preferRelativeResize="0"/>
            <p:nvPr/>
          </p:nvPicPr>
          <p:blipFill rotWithShape="1">
            <a:blip r:embed="rId4">
              <a:alphaModFix/>
            </a:blip>
            <a:srcRect b="0" l="0" r="0" t="0"/>
            <a:stretch/>
          </p:blipFill>
          <p:spPr>
            <a:xfrm>
              <a:off x="3317733" y="4652808"/>
              <a:ext cx="288000" cy="288000"/>
            </a:xfrm>
            <a:prstGeom prst="rect">
              <a:avLst/>
            </a:prstGeom>
            <a:noFill/>
            <a:ln>
              <a:noFill/>
            </a:ln>
          </p:spPr>
        </p:pic>
        <p:sp>
          <p:nvSpPr>
            <p:cNvPr id="222" name="Google Shape;222;p27"/>
            <p:cNvSpPr txBox="1"/>
            <p:nvPr/>
          </p:nvSpPr>
          <p:spPr>
            <a:xfrm>
              <a:off x="3605726" y="4685200"/>
              <a:ext cx="1315500" cy="2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850">
                  <a:solidFill>
                    <a:srgbClr val="FF9900"/>
                  </a:solidFill>
                  <a:latin typeface="Arial"/>
                  <a:ea typeface="Arial"/>
                  <a:cs typeface="Arial"/>
                  <a:sym typeface="Arial"/>
                </a:rPr>
                <a:t>Des points à améliorer</a:t>
              </a:r>
              <a:endParaRPr/>
            </a:p>
          </p:txBody>
        </p:sp>
      </p:grpSp>
      <p:grpSp>
        <p:nvGrpSpPr>
          <p:cNvPr id="223" name="Google Shape;223;p27"/>
          <p:cNvGrpSpPr/>
          <p:nvPr/>
        </p:nvGrpSpPr>
        <p:grpSpPr>
          <a:xfrm>
            <a:off x="5460641" y="4652808"/>
            <a:ext cx="1599609" cy="288000"/>
            <a:chOff x="5460641" y="4652808"/>
            <a:chExt cx="1599609" cy="288000"/>
          </a:xfrm>
        </p:grpSpPr>
        <p:pic>
          <p:nvPicPr>
            <p:cNvPr descr="Foudre avec un remplissage uni" id="224" name="Google Shape;224;p27"/>
            <p:cNvPicPr preferRelativeResize="0"/>
            <p:nvPr/>
          </p:nvPicPr>
          <p:blipFill rotWithShape="1">
            <a:blip r:embed="rId5">
              <a:alphaModFix/>
            </a:blip>
            <a:srcRect b="0" l="0" r="0" t="0"/>
            <a:stretch/>
          </p:blipFill>
          <p:spPr>
            <a:xfrm>
              <a:off x="5460641" y="4652808"/>
              <a:ext cx="288000" cy="288000"/>
            </a:xfrm>
            <a:prstGeom prst="rect">
              <a:avLst/>
            </a:prstGeom>
            <a:noFill/>
            <a:ln>
              <a:noFill/>
            </a:ln>
          </p:spPr>
        </p:pic>
        <p:sp>
          <p:nvSpPr>
            <p:cNvPr id="225" name="Google Shape;225;p27"/>
            <p:cNvSpPr txBox="1"/>
            <p:nvPr/>
          </p:nvSpPr>
          <p:spPr>
            <a:xfrm>
              <a:off x="5742350" y="4685200"/>
              <a:ext cx="1317900" cy="2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850">
                  <a:solidFill>
                    <a:srgbClr val="EB5B65"/>
                  </a:solidFill>
                  <a:latin typeface="Arial"/>
                  <a:ea typeface="Arial"/>
                  <a:cs typeface="Arial"/>
                  <a:sym typeface="Arial"/>
                </a:rPr>
                <a:t>Peut mettre en risque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 name="Shape 57"/>
        <p:cNvGrpSpPr/>
        <p:nvPr/>
      </p:nvGrpSpPr>
      <p:grpSpPr>
        <a:xfrm>
          <a:off x="0" y="0"/>
          <a:ext cx="0" cy="0"/>
          <a:chOff x="0" y="0"/>
          <a:chExt cx="0" cy="0"/>
        </a:xfrm>
      </p:grpSpPr>
      <p:sp>
        <p:nvSpPr>
          <p:cNvPr id="58" name="Google Shape;58;p10"/>
          <p:cNvSpPr txBox="1"/>
          <p:nvPr>
            <p:ph type="title"/>
          </p:nvPr>
        </p:nvSpPr>
        <p:spPr>
          <a:xfrm>
            <a:off x="686200" y="269475"/>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Titre du document</a:t>
            </a:r>
            <a:endParaRPr/>
          </a:p>
        </p:txBody>
      </p:sp>
      <p:sp>
        <p:nvSpPr>
          <p:cNvPr id="59" name="Google Shape;59;p10"/>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60" name="Google Shape;60;p10"/>
          <p:cNvGraphicFramePr/>
          <p:nvPr/>
        </p:nvGraphicFramePr>
        <p:xfrm>
          <a:off x="1425075" y="1339350"/>
          <a:ext cx="3000000" cy="3000000"/>
        </p:xfrm>
        <a:graphic>
          <a:graphicData uri="http://schemas.openxmlformats.org/drawingml/2006/table">
            <a:tbl>
              <a:tblPr bandCol="1" bandRow="1">
                <a:noFill/>
                <a:tableStyleId>{CD6E3C74-63BD-4EE0-8B5F-FD6BE3DF57C2}</a:tableStyleId>
              </a:tblPr>
              <a:tblGrid>
                <a:gridCol w="885825"/>
                <a:gridCol w="5210175"/>
              </a:tblGrid>
              <a:tr h="71750">
                <a:tc>
                  <a:txBody>
                    <a:bodyPr/>
                    <a:lstStyle/>
                    <a:p>
                      <a:pPr indent="0" lvl="0" marL="0" rtl="0" algn="l">
                        <a:lnSpc>
                          <a:spcPct val="130000"/>
                        </a:lnSpc>
                        <a:spcBef>
                          <a:spcPts val="0"/>
                        </a:spcBef>
                        <a:spcAft>
                          <a:spcPts val="0"/>
                        </a:spcAft>
                        <a:buNone/>
                      </a:pPr>
                      <a:r>
                        <a:rPr b="1" lang="fr" sz="800">
                          <a:solidFill>
                            <a:srgbClr val="FFFFFF"/>
                          </a:solidFill>
                          <a:latin typeface="Roboto Condensed"/>
                          <a:ea typeface="Roboto Condensed"/>
                          <a:cs typeface="Roboto Condensed"/>
                          <a:sym typeface="Roboto Condensed"/>
                        </a:rPr>
                        <a:t>Date</a:t>
                      </a:r>
                      <a:endParaRPr b="1" sz="800">
                        <a:solidFill>
                          <a:srgbClr val="FFFFFF"/>
                        </a:solidFill>
                        <a:latin typeface="Roboto Condensed"/>
                        <a:ea typeface="Roboto Condensed"/>
                        <a:cs typeface="Roboto Condensed"/>
                        <a:sym typeface="Roboto Condensed"/>
                      </a:endParaRPr>
                    </a:p>
                  </a:txBody>
                  <a:tcPr marT="44450" marB="44450" marR="44450" marL="44450" anchor="ctr">
                    <a:lnB cap="flat" cmpd="sng">
                      <a:solidFill>
                        <a:srgbClr val="000000"/>
                      </a:solidFill>
                      <a:prstDash val="solid"/>
                      <a:round/>
                      <a:headEnd len="sm" w="sm" type="none"/>
                      <a:tailEnd len="sm" w="sm" type="none"/>
                    </a:lnB>
                    <a:solidFill>
                      <a:srgbClr val="FF5500"/>
                    </a:solidFill>
                  </a:tcPr>
                </a:tc>
                <a:tc>
                  <a:txBody>
                    <a:bodyPr/>
                    <a:lstStyle/>
                    <a:p>
                      <a:pPr indent="0" lvl="0" marL="0" rtl="0" algn="just">
                        <a:lnSpc>
                          <a:spcPct val="130000"/>
                        </a:lnSpc>
                        <a:spcBef>
                          <a:spcPts val="0"/>
                        </a:spcBef>
                        <a:spcAft>
                          <a:spcPts val="0"/>
                        </a:spcAft>
                        <a:buNone/>
                      </a:pPr>
                      <a:r>
                        <a:rPr lang="fr" sz="800">
                          <a:solidFill>
                            <a:srgbClr val="666666"/>
                          </a:solidFill>
                          <a:latin typeface="Roboto Condensed"/>
                          <a:ea typeface="Roboto Condensed"/>
                          <a:cs typeface="Roboto Condensed"/>
                          <a:sym typeface="Roboto Condensed"/>
                        </a:rPr>
                        <a:t>01/02/2021 (date de dernière modification)</a:t>
                      </a:r>
                      <a:endParaRPr sz="800">
                        <a:solidFill>
                          <a:srgbClr val="666666"/>
                        </a:solidFill>
                        <a:latin typeface="Roboto Condensed"/>
                        <a:ea typeface="Roboto Condensed"/>
                        <a:cs typeface="Roboto Condensed"/>
                        <a:sym typeface="Roboto Condensed"/>
                      </a:endParaRPr>
                    </a:p>
                  </a:txBody>
                  <a:tcPr marT="44450" marB="44450" marR="44450" marL="44450" anchor="ctr">
                    <a:solidFill>
                      <a:srgbClr val="FFFFFF"/>
                    </a:solidFill>
                  </a:tcPr>
                </a:tc>
              </a:tr>
              <a:tr h="71750">
                <a:tc>
                  <a:txBody>
                    <a:bodyPr/>
                    <a:lstStyle/>
                    <a:p>
                      <a:pPr indent="0" lvl="0" marL="0" rtl="0" algn="just">
                        <a:lnSpc>
                          <a:spcPct val="130000"/>
                        </a:lnSpc>
                        <a:spcBef>
                          <a:spcPts val="0"/>
                        </a:spcBef>
                        <a:spcAft>
                          <a:spcPts val="0"/>
                        </a:spcAft>
                        <a:buNone/>
                      </a:pPr>
                      <a:r>
                        <a:rPr b="1" lang="fr" sz="800">
                          <a:solidFill>
                            <a:srgbClr val="FFFFFF"/>
                          </a:solidFill>
                          <a:latin typeface="Roboto Condensed"/>
                          <a:ea typeface="Roboto Condensed"/>
                          <a:cs typeface="Roboto Condensed"/>
                          <a:sym typeface="Roboto Condensed"/>
                        </a:rPr>
                        <a:t>Classification</a:t>
                      </a:r>
                      <a:endParaRPr b="1" sz="800">
                        <a:solidFill>
                          <a:srgbClr val="FFFFFF"/>
                        </a:solidFill>
                        <a:latin typeface="Roboto Condensed"/>
                        <a:ea typeface="Roboto Condensed"/>
                        <a:cs typeface="Roboto Condensed"/>
                        <a:sym typeface="Roboto Condensed"/>
                      </a:endParaRPr>
                    </a:p>
                  </a:txBody>
                  <a:tcPr marT="44450" marB="44450" marR="44450" marL="44450" anchor="ct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5500"/>
                    </a:solidFill>
                  </a:tcPr>
                </a:tc>
                <a:tc>
                  <a:txBody>
                    <a:bodyPr/>
                    <a:lstStyle/>
                    <a:p>
                      <a:pPr indent="0" lvl="0" marL="0" rtl="0" algn="just">
                        <a:lnSpc>
                          <a:spcPct val="130000"/>
                        </a:lnSpc>
                        <a:spcBef>
                          <a:spcPts val="0"/>
                        </a:spcBef>
                        <a:spcAft>
                          <a:spcPts val="0"/>
                        </a:spcAft>
                        <a:buNone/>
                      </a:pPr>
                      <a:r>
                        <a:rPr lang="fr" sz="800">
                          <a:solidFill>
                            <a:srgbClr val="666666"/>
                          </a:solidFill>
                          <a:latin typeface="Roboto Condensed"/>
                          <a:ea typeface="Roboto Condensed"/>
                          <a:cs typeface="Roboto Condensed"/>
                          <a:sym typeface="Roboto Condensed"/>
                        </a:rPr>
                        <a:t>C2 - Restreint </a:t>
                      </a:r>
                      <a:endParaRPr sz="800">
                        <a:solidFill>
                          <a:srgbClr val="666666"/>
                        </a:solidFill>
                        <a:latin typeface="Roboto Condensed"/>
                        <a:ea typeface="Roboto Condensed"/>
                        <a:cs typeface="Roboto Condensed"/>
                        <a:sym typeface="Roboto Condensed"/>
                      </a:endParaRPr>
                    </a:p>
                  </a:txBody>
                  <a:tcPr marT="44450" marB="44450" marR="44450" marL="44450">
                    <a:solidFill>
                      <a:srgbClr val="FFFFFF"/>
                    </a:solidFill>
                  </a:tcPr>
                </a:tc>
              </a:tr>
              <a:tr h="71750">
                <a:tc>
                  <a:txBody>
                    <a:bodyPr/>
                    <a:lstStyle/>
                    <a:p>
                      <a:pPr indent="0" lvl="0" marL="0" rtl="0" algn="just">
                        <a:lnSpc>
                          <a:spcPct val="130000"/>
                        </a:lnSpc>
                        <a:spcBef>
                          <a:spcPts val="0"/>
                        </a:spcBef>
                        <a:spcAft>
                          <a:spcPts val="0"/>
                        </a:spcAft>
                        <a:buNone/>
                      </a:pPr>
                      <a:r>
                        <a:rPr b="1" lang="fr" sz="800">
                          <a:solidFill>
                            <a:srgbClr val="FFFFFF"/>
                          </a:solidFill>
                          <a:latin typeface="Roboto Condensed"/>
                          <a:ea typeface="Roboto Condensed"/>
                          <a:cs typeface="Roboto Condensed"/>
                          <a:sym typeface="Roboto Condensed"/>
                        </a:rPr>
                        <a:t>Diffusion</a:t>
                      </a:r>
                      <a:endParaRPr b="1" sz="800">
                        <a:solidFill>
                          <a:srgbClr val="FFFFFF"/>
                        </a:solidFill>
                        <a:latin typeface="Roboto Condensed"/>
                        <a:ea typeface="Roboto Condensed"/>
                        <a:cs typeface="Roboto Condensed"/>
                        <a:sym typeface="Roboto Condensed"/>
                      </a:endParaRPr>
                    </a:p>
                  </a:txBody>
                  <a:tcPr marT="44450" marB="44450" marR="44450" marL="44450" anchor="ct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5500"/>
                    </a:solidFill>
                  </a:tcPr>
                </a:tc>
                <a:tc>
                  <a:txBody>
                    <a:bodyPr/>
                    <a:lstStyle/>
                    <a:p>
                      <a:pPr indent="0" lvl="0" marL="0" rtl="0" algn="just">
                        <a:lnSpc>
                          <a:spcPct val="130000"/>
                        </a:lnSpc>
                        <a:spcBef>
                          <a:spcPts val="0"/>
                        </a:spcBef>
                        <a:spcAft>
                          <a:spcPts val="0"/>
                        </a:spcAft>
                        <a:buNone/>
                      </a:pPr>
                      <a:r>
                        <a:rPr lang="fr" sz="800">
                          <a:solidFill>
                            <a:srgbClr val="666666"/>
                          </a:solidFill>
                          <a:latin typeface="Roboto Condensed"/>
                          <a:ea typeface="Roboto Condensed"/>
                          <a:cs typeface="Roboto Condensed"/>
                          <a:sym typeface="Roboto Condensed"/>
                        </a:rPr>
                        <a:t>Direction, chefs de projets concernés, partenaires concernés</a:t>
                      </a:r>
                      <a:endParaRPr sz="800">
                        <a:solidFill>
                          <a:srgbClr val="666666"/>
                        </a:solidFill>
                        <a:latin typeface="Roboto Condensed"/>
                        <a:ea typeface="Roboto Condensed"/>
                        <a:cs typeface="Roboto Condensed"/>
                        <a:sym typeface="Roboto Condensed"/>
                      </a:endParaRPr>
                    </a:p>
                  </a:txBody>
                  <a:tcPr marT="44450" marB="44450" marR="44450" marL="44450">
                    <a:solidFill>
                      <a:srgbClr val="FFFFFF"/>
                    </a:solidFill>
                  </a:tcPr>
                </a:tc>
              </a:tr>
            </a:tbl>
          </a:graphicData>
        </a:graphic>
      </p:graphicFrame>
      <p:graphicFrame>
        <p:nvGraphicFramePr>
          <p:cNvPr id="61" name="Google Shape;61;p10"/>
          <p:cNvGraphicFramePr/>
          <p:nvPr/>
        </p:nvGraphicFramePr>
        <p:xfrm>
          <a:off x="1425075" y="2774150"/>
          <a:ext cx="3000000" cy="3000000"/>
        </p:xfrm>
        <a:graphic>
          <a:graphicData uri="http://schemas.openxmlformats.org/drawingml/2006/table">
            <a:tbl>
              <a:tblPr>
                <a:noFill/>
                <a:tableStyleId>{6914DE1D-C77F-43A9-AEA5-C67FC2C57905}</a:tableStyleId>
              </a:tblPr>
              <a:tblGrid>
                <a:gridCol w="723200"/>
                <a:gridCol w="585075"/>
                <a:gridCol w="1543500"/>
                <a:gridCol w="3857625"/>
              </a:tblGrid>
              <a:tr h="287325">
                <a:tc gridSpan="4">
                  <a:txBody>
                    <a:bodyPr/>
                    <a:lstStyle/>
                    <a:p>
                      <a:pPr indent="0" lvl="0" marL="0" rtl="0" algn="ctr">
                        <a:spcBef>
                          <a:spcPts val="0"/>
                        </a:spcBef>
                        <a:spcAft>
                          <a:spcPts val="0"/>
                        </a:spcAft>
                        <a:buNone/>
                      </a:pPr>
                      <a:r>
                        <a:rPr lang="fr" sz="1600">
                          <a:solidFill>
                            <a:srgbClr val="FFFFFF"/>
                          </a:solidFill>
                          <a:latin typeface="Roboto Condensed"/>
                          <a:ea typeface="Roboto Condensed"/>
                          <a:cs typeface="Roboto Condensed"/>
                          <a:sym typeface="Roboto Condensed"/>
                        </a:rPr>
                        <a:t>Cycle de vie du document</a:t>
                      </a:r>
                      <a:endParaRPr sz="1600">
                        <a:solidFill>
                          <a:srgbClr val="FFFFFF"/>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5500"/>
                    </a:solidFill>
                  </a:tcPr>
                </a:tc>
                <a:tc hMerge="1"/>
                <a:tc hMerge="1"/>
                <a:tc hMerge="1"/>
              </a:tr>
              <a:tr h="215900">
                <a:tc>
                  <a:txBody>
                    <a:bodyPr/>
                    <a:lstStyle/>
                    <a:p>
                      <a:pPr indent="0" lvl="0" marL="0" rtl="0" algn="ctr">
                        <a:spcBef>
                          <a:spcPts val="0"/>
                        </a:spcBef>
                        <a:spcAft>
                          <a:spcPts val="0"/>
                        </a:spcAft>
                        <a:buNone/>
                      </a:pPr>
                      <a:r>
                        <a:rPr b="1" lang="fr" sz="1000">
                          <a:solidFill>
                            <a:srgbClr val="FFFFFF"/>
                          </a:solidFill>
                          <a:latin typeface="Roboto Condensed"/>
                          <a:ea typeface="Roboto Condensed"/>
                          <a:cs typeface="Roboto Condensed"/>
                          <a:sym typeface="Roboto Condensed"/>
                        </a:rPr>
                        <a:t>Date</a:t>
                      </a:r>
                      <a:endParaRPr b="1" sz="1000">
                        <a:solidFill>
                          <a:srgbClr val="FFFFFF"/>
                        </a:solidFill>
                        <a:latin typeface="Roboto Condensed"/>
                        <a:ea typeface="Roboto Condensed"/>
                        <a:cs typeface="Roboto Condensed"/>
                        <a:sym typeface="Roboto Condensed"/>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b="1" lang="fr" sz="1000">
                          <a:solidFill>
                            <a:srgbClr val="FFFFFF"/>
                          </a:solidFill>
                          <a:latin typeface="Roboto Condensed"/>
                          <a:ea typeface="Roboto Condensed"/>
                          <a:cs typeface="Roboto Condensed"/>
                          <a:sym typeface="Roboto Condensed"/>
                        </a:rPr>
                        <a:t>Révision</a:t>
                      </a:r>
                      <a:endParaRPr b="1" sz="1000">
                        <a:solidFill>
                          <a:srgbClr val="FFFFFF"/>
                        </a:solidFill>
                        <a:latin typeface="Roboto Condensed"/>
                        <a:ea typeface="Roboto Condensed"/>
                        <a:cs typeface="Roboto Condensed"/>
                        <a:sym typeface="Roboto Condensed"/>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b="1" lang="fr" sz="1000">
                          <a:solidFill>
                            <a:srgbClr val="FFFFFF"/>
                          </a:solidFill>
                          <a:latin typeface="Roboto Condensed"/>
                          <a:ea typeface="Roboto Condensed"/>
                          <a:cs typeface="Roboto Condensed"/>
                          <a:sym typeface="Roboto Condensed"/>
                        </a:rPr>
                        <a:t>Rédacteur</a:t>
                      </a:r>
                      <a:endParaRPr b="1" sz="1000">
                        <a:solidFill>
                          <a:srgbClr val="FFFFFF"/>
                        </a:solidFill>
                        <a:latin typeface="Roboto Condensed"/>
                        <a:ea typeface="Roboto Condensed"/>
                        <a:cs typeface="Roboto Condensed"/>
                        <a:sym typeface="Roboto Condensed"/>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b="1" lang="fr" sz="1000">
                          <a:solidFill>
                            <a:srgbClr val="FFFFFF"/>
                          </a:solidFill>
                          <a:latin typeface="Roboto Condensed"/>
                          <a:ea typeface="Roboto Condensed"/>
                          <a:cs typeface="Roboto Condensed"/>
                          <a:sym typeface="Roboto Condensed"/>
                        </a:rPr>
                        <a:t>Note</a:t>
                      </a:r>
                      <a:endParaRPr b="1" sz="1000">
                        <a:solidFill>
                          <a:srgbClr val="FFFFFF"/>
                        </a:solidFill>
                        <a:latin typeface="Roboto Condensed"/>
                        <a:ea typeface="Roboto Condensed"/>
                        <a:cs typeface="Roboto Condensed"/>
                        <a:sym typeface="Roboto Condensed"/>
                      </a:endParaRPr>
                    </a:p>
                  </a:txBody>
                  <a:tcPr marT="63500" marB="63500" marR="63500" marL="63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CCCCC"/>
                    </a:solidFill>
                  </a:tcPr>
                </a:tc>
              </a:tr>
              <a:tr h="76200">
                <a:tc>
                  <a:txBody>
                    <a:bodyPr/>
                    <a:lstStyle/>
                    <a:p>
                      <a:pPr indent="0" lvl="0" marL="0" rtl="0" algn="ctr">
                        <a:spcBef>
                          <a:spcPts val="0"/>
                        </a:spcBef>
                        <a:spcAft>
                          <a:spcPts val="0"/>
                        </a:spcAft>
                        <a:buNone/>
                      </a:pPr>
                      <a:r>
                        <a:rPr lang="fr" sz="700">
                          <a:solidFill>
                            <a:srgbClr val="666666"/>
                          </a:solidFill>
                          <a:latin typeface="Roboto Condensed"/>
                          <a:ea typeface="Roboto Condensed"/>
                          <a:cs typeface="Roboto Condensed"/>
                          <a:sym typeface="Roboto Condensed"/>
                        </a:rPr>
                        <a:t>01/02/2021</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D9D9D9"/>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fr" sz="700">
                          <a:solidFill>
                            <a:srgbClr val="666666"/>
                          </a:solidFill>
                          <a:latin typeface="Roboto Condensed"/>
                          <a:ea typeface="Roboto Condensed"/>
                          <a:cs typeface="Roboto Condensed"/>
                          <a:sym typeface="Roboto Condensed"/>
                        </a:rPr>
                        <a:t>0.1</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fr" sz="700">
                          <a:solidFill>
                            <a:srgbClr val="FF5500"/>
                          </a:solidFill>
                          <a:latin typeface="Roboto Condensed"/>
                          <a:ea typeface="Roboto Condensed"/>
                          <a:cs typeface="Roboto Condensed"/>
                          <a:sym typeface="Roboto Condensed"/>
                        </a:rPr>
                        <a:t>Prénom Nom</a:t>
                      </a:r>
                      <a:endParaRPr b="1" sz="700">
                        <a:solidFill>
                          <a:srgbClr val="FF5500"/>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rPr lang="fr" sz="700">
                          <a:solidFill>
                            <a:srgbClr val="666666"/>
                          </a:solidFill>
                          <a:latin typeface="Roboto Condensed"/>
                          <a:ea typeface="Roboto Condensed"/>
                          <a:cs typeface="Roboto Condensed"/>
                          <a:sym typeface="Roboto Condensed"/>
                        </a:rPr>
                        <a:t>Création du document</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76200">
                <a:tc>
                  <a:txBody>
                    <a:bodyPr/>
                    <a:lstStyle/>
                    <a:p>
                      <a:pPr indent="0" lvl="0" marL="0" rtl="0" algn="ctr">
                        <a:spcBef>
                          <a:spcPts val="0"/>
                        </a:spcBef>
                        <a:spcAft>
                          <a:spcPts val="0"/>
                        </a:spcAft>
                        <a:buNone/>
                      </a:pPr>
                      <a:r>
                        <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D9D9D9"/>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b="1" sz="700">
                        <a:solidFill>
                          <a:srgbClr val="FF6600"/>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76200">
                <a:tc>
                  <a:txBody>
                    <a:bodyPr/>
                    <a:lstStyle/>
                    <a:p>
                      <a:pPr indent="0" lvl="0" marL="0" rtl="0" algn="ctr">
                        <a:spcBef>
                          <a:spcPts val="0"/>
                        </a:spcBef>
                        <a:spcAft>
                          <a:spcPts val="0"/>
                        </a:spcAft>
                        <a:buNone/>
                      </a:pPr>
                      <a:r>
                        <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D9D9D9"/>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2F2F2"/>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2F2F2"/>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b="1" sz="700">
                        <a:solidFill>
                          <a:srgbClr val="FF6600"/>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2F2F2"/>
                      </a:solidFill>
                      <a:prstDash val="solid"/>
                      <a:round/>
                      <a:headEnd len="sm" w="sm" type="none"/>
                      <a:tailEnd len="sm" w="sm" type="none"/>
                    </a:lnB>
                    <a:solidFill>
                      <a:srgbClr val="FFFFFF"/>
                    </a:solidFill>
                  </a:tcPr>
                </a:tc>
                <a:tc>
                  <a:txBody>
                    <a:bodyPr/>
                    <a:lstStyle/>
                    <a:p>
                      <a:pPr indent="0" lvl="0" marL="0" rtl="0" algn="just">
                        <a:spcBef>
                          <a:spcPts val="0"/>
                        </a:spcBef>
                        <a:spcAft>
                          <a:spcPts val="0"/>
                        </a:spcAft>
                        <a:buNone/>
                      </a:pPr>
                      <a:r>
                        <a:t/>
                      </a:r>
                      <a:endParaRPr sz="700">
                        <a:solidFill>
                          <a:srgbClr val="666666"/>
                        </a:solidFill>
                        <a:latin typeface="Roboto Condensed"/>
                        <a:ea typeface="Roboto Condensed"/>
                        <a:cs typeface="Roboto Condensed"/>
                        <a:sym typeface="Roboto Condensed"/>
                      </a:endParaRPr>
                    </a:p>
                  </a:txBody>
                  <a:tcPr marT="63500" marB="63500" marR="63500" marL="63500">
                    <a:lnL cap="flat" cmpd="sng" w="12700">
                      <a:solidFill>
                        <a:srgbClr val="FFFFFF"/>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2F2F2"/>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8"/>
          <p:cNvSpPr txBox="1"/>
          <p:nvPr/>
        </p:nvSpPr>
        <p:spPr>
          <a:xfrm>
            <a:off x="4177625" y="1664950"/>
            <a:ext cx="4269600" cy="2599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600">
                <a:solidFill>
                  <a:schemeClr val="lt1"/>
                </a:solidFill>
                <a:latin typeface="Roboto Condensed"/>
                <a:ea typeface="Roboto Condensed"/>
                <a:cs typeface="Roboto Condensed"/>
                <a:sym typeface="Roboto Condensed"/>
              </a:rPr>
              <a:t>Pour rappel, l’exercice de crise numérique vise à partager les bonnes pratiques, à réfléchir sur les méthodes de travail en mode dégradé et à sensibiliser aux interactions externes.</a:t>
            </a:r>
            <a:endParaRPr sz="1600">
              <a:solidFill>
                <a:schemeClr val="lt1"/>
              </a:solidFill>
              <a:latin typeface="Roboto Condensed"/>
              <a:ea typeface="Roboto Condensed"/>
              <a:cs typeface="Roboto Condensed"/>
              <a:sym typeface="Roboto Condensed"/>
            </a:endParaRPr>
          </a:p>
          <a:p>
            <a:pPr indent="0" lvl="0" marL="0" rtl="0" algn="just">
              <a:lnSpc>
                <a:spcPct val="115000"/>
              </a:lnSpc>
              <a:spcBef>
                <a:spcPts val="1200"/>
              </a:spcBef>
              <a:spcAft>
                <a:spcPts val="0"/>
              </a:spcAft>
              <a:buClr>
                <a:schemeClr val="dk1"/>
              </a:buClr>
              <a:buSzPts val="1100"/>
              <a:buFont typeface="Arial"/>
              <a:buNone/>
            </a:pPr>
            <a:r>
              <a:rPr lang="fr" sz="1600">
                <a:solidFill>
                  <a:schemeClr val="lt1"/>
                </a:solidFill>
                <a:latin typeface="Roboto Condensed"/>
                <a:ea typeface="Roboto Condensed"/>
                <a:cs typeface="Roboto Condensed"/>
                <a:sym typeface="Roboto Condensed"/>
              </a:rPr>
              <a:t>Les observations réalisées par l’observateur ont permis de formuler des recommandations visant à renforcer la gestion d’une crise cyber.</a:t>
            </a:r>
            <a:endParaRPr sz="1600">
              <a:solidFill>
                <a:schemeClr val="lt1"/>
              </a:solidFill>
              <a:latin typeface="Roboto Condensed"/>
              <a:ea typeface="Roboto Condensed"/>
              <a:cs typeface="Roboto Condensed"/>
              <a:sym typeface="Roboto Condensed"/>
            </a:endParaRPr>
          </a:p>
          <a:p>
            <a:pPr indent="0" lvl="0" marL="0" rtl="0" algn="just">
              <a:spcBef>
                <a:spcPts val="1200"/>
              </a:spcBef>
              <a:spcAft>
                <a:spcPts val="0"/>
              </a:spcAft>
              <a:buClr>
                <a:schemeClr val="dk1"/>
              </a:buClr>
              <a:buSzPts val="1100"/>
              <a:buFont typeface="Arial"/>
              <a:buNone/>
            </a:pPr>
            <a:r>
              <a:t/>
            </a:r>
            <a:endParaRPr sz="1600">
              <a:solidFill>
                <a:schemeClr val="lt1"/>
              </a:solidFill>
              <a:latin typeface="Roboto Condensed"/>
              <a:ea typeface="Roboto Condensed"/>
              <a:cs typeface="Roboto Condensed"/>
              <a:sym typeface="Roboto Condensed"/>
            </a:endParaRPr>
          </a:p>
        </p:txBody>
      </p:sp>
      <p:sp>
        <p:nvSpPr>
          <p:cNvPr id="231" name="Google Shape;231;p28"/>
          <p:cNvSpPr txBox="1"/>
          <p:nvPr/>
        </p:nvSpPr>
        <p:spPr>
          <a:xfrm>
            <a:off x="4177625" y="879225"/>
            <a:ext cx="4966200" cy="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FFFFFF"/>
                </a:solidFill>
                <a:latin typeface="Roboto Condensed"/>
                <a:ea typeface="Roboto Condensed"/>
                <a:cs typeface="Roboto Condensed"/>
                <a:sym typeface="Roboto Condensed"/>
              </a:rPr>
              <a:t>Recommandations d’amélioration </a:t>
            </a:r>
            <a:endParaRPr sz="2400">
              <a:solidFill>
                <a:srgbClr val="FFFFFF"/>
              </a:solidFill>
              <a:latin typeface="Roboto Condensed"/>
              <a:ea typeface="Roboto Condensed"/>
              <a:cs typeface="Roboto Condensed"/>
              <a:sym typeface="Roboto Condensed"/>
            </a:endParaRPr>
          </a:p>
        </p:txBody>
      </p:sp>
      <p:cxnSp>
        <p:nvCxnSpPr>
          <p:cNvPr id="232" name="Google Shape;232;p28"/>
          <p:cNvCxnSpPr/>
          <p:nvPr/>
        </p:nvCxnSpPr>
        <p:spPr>
          <a:xfrm>
            <a:off x="4294600" y="1664950"/>
            <a:ext cx="4027200" cy="0"/>
          </a:xfrm>
          <a:prstGeom prst="straightConnector1">
            <a:avLst/>
          </a:prstGeom>
          <a:noFill/>
          <a:ln cap="flat" cmpd="sng" w="9525">
            <a:solidFill>
              <a:srgbClr val="FFFFFF"/>
            </a:solidFill>
            <a:prstDash val="solid"/>
            <a:round/>
            <a:headEnd len="med" w="med" type="none"/>
            <a:tailEnd len="med" w="med" type="none"/>
          </a:ln>
        </p:spPr>
      </p:cxnSp>
      <p:sp>
        <p:nvSpPr>
          <p:cNvPr id="233" name="Google Shape;233;p28"/>
          <p:cNvSpPr txBox="1"/>
          <p:nvPr/>
        </p:nvSpPr>
        <p:spPr>
          <a:xfrm>
            <a:off x="508000" y="677325"/>
            <a:ext cx="2784000" cy="26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9000">
                <a:solidFill>
                  <a:srgbClr val="FF5500"/>
                </a:solidFill>
                <a:latin typeface="Roboto Condensed"/>
                <a:ea typeface="Roboto Condensed"/>
                <a:cs typeface="Roboto Condensed"/>
                <a:sym typeface="Roboto Condensed"/>
              </a:rPr>
              <a:t>05</a:t>
            </a:r>
            <a:endParaRPr b="1" sz="19000">
              <a:solidFill>
                <a:srgbClr val="FF5500"/>
              </a:solidFill>
              <a:latin typeface="Roboto Condensed"/>
              <a:ea typeface="Roboto Condensed"/>
              <a:cs typeface="Roboto Condensed"/>
              <a:sym typeface="Roboto Condensed"/>
            </a:endParaRPr>
          </a:p>
        </p:txBody>
      </p:sp>
      <p:sp>
        <p:nvSpPr>
          <p:cNvPr id="234" name="Google Shape;234;p28"/>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Plan d’action</a:t>
            </a:r>
            <a:endParaRPr/>
          </a:p>
        </p:txBody>
      </p:sp>
      <p:sp>
        <p:nvSpPr>
          <p:cNvPr id="240" name="Google Shape;240;p29"/>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241" name="Google Shape;241;p29"/>
          <p:cNvGraphicFramePr/>
          <p:nvPr/>
        </p:nvGraphicFramePr>
        <p:xfrm>
          <a:off x="647350" y="1056225"/>
          <a:ext cx="3000000" cy="3000000"/>
        </p:xfrm>
        <a:graphic>
          <a:graphicData uri="http://schemas.openxmlformats.org/drawingml/2006/table">
            <a:tbl>
              <a:tblPr>
                <a:noFill/>
                <a:tableStyleId>{871FEF3E-E44F-433B-88B8-076D8A68B843}</a:tableStyleId>
              </a:tblPr>
              <a:tblGrid>
                <a:gridCol w="404325"/>
                <a:gridCol w="4498325"/>
                <a:gridCol w="1298325"/>
                <a:gridCol w="1498825"/>
              </a:tblGrid>
              <a:tr h="349150">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Description</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rgbClr val="000000"/>
                        </a:buClr>
                        <a:buSzPts val="1100"/>
                        <a:buFont typeface="Arial"/>
                        <a:buNone/>
                      </a:pPr>
                      <a:r>
                        <a:rPr b="1" lang="fr">
                          <a:solidFill>
                            <a:srgbClr val="FF5500"/>
                          </a:solidFill>
                          <a:latin typeface="Roboto Condensed"/>
                          <a:ea typeface="Roboto Condensed"/>
                          <a:cs typeface="Roboto Condensed"/>
                          <a:sym typeface="Roboto Condensed"/>
                        </a:rPr>
                        <a:t>Complexité</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Priorité</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325425">
                <a:tc>
                  <a:txBody>
                    <a:bodyPr/>
                    <a:lstStyle/>
                    <a:p>
                      <a:pPr indent="0" lvl="0" marL="0" rtl="0" algn="l">
                        <a:spcBef>
                          <a:spcPts val="0"/>
                        </a:spcBef>
                        <a:spcAft>
                          <a:spcPts val="0"/>
                        </a:spcAft>
                        <a:buNone/>
                      </a:pPr>
                      <a:r>
                        <a:rPr b="1" lang="fr" sz="1200">
                          <a:solidFill>
                            <a:srgbClr val="FFFFFF"/>
                          </a:solidFill>
                          <a:latin typeface="Roboto Condensed"/>
                          <a:ea typeface="Roboto Condensed"/>
                          <a:cs typeface="Roboto Condensed"/>
                          <a:sym typeface="Roboto Condensed"/>
                        </a:rPr>
                        <a:t>1</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r>
              <a:tr h="325425">
                <a:tc>
                  <a:txBody>
                    <a:bodyPr/>
                    <a:lstStyle/>
                    <a:p>
                      <a:pPr indent="0" lvl="0" marL="0" rtl="0" algn="l">
                        <a:spcBef>
                          <a:spcPts val="0"/>
                        </a:spcBef>
                        <a:spcAft>
                          <a:spcPts val="0"/>
                        </a:spcAft>
                        <a:buNone/>
                      </a:pPr>
                      <a:r>
                        <a:rPr b="1" lang="fr" sz="1200">
                          <a:solidFill>
                            <a:srgbClr val="FFFFFF"/>
                          </a:solidFill>
                          <a:latin typeface="Roboto Condensed"/>
                          <a:ea typeface="Roboto Condensed"/>
                          <a:cs typeface="Roboto Condensed"/>
                          <a:sym typeface="Roboto Condensed"/>
                        </a:rPr>
                        <a:t>2</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r>
              <a:tr h="325425">
                <a:tc>
                  <a:txBody>
                    <a:bodyPr/>
                    <a:lstStyle/>
                    <a:p>
                      <a:pPr indent="0" lvl="0" marL="0" rtl="0" algn="l">
                        <a:spcBef>
                          <a:spcPts val="0"/>
                        </a:spcBef>
                        <a:spcAft>
                          <a:spcPts val="0"/>
                        </a:spcAft>
                        <a:buNone/>
                      </a:pPr>
                      <a:r>
                        <a:rPr b="1" lang="fr" sz="1200">
                          <a:solidFill>
                            <a:srgbClr val="FFFFFF"/>
                          </a:solidFill>
                          <a:latin typeface="Roboto Condensed"/>
                          <a:ea typeface="Roboto Condensed"/>
                          <a:cs typeface="Roboto Condensed"/>
                          <a:sym typeface="Roboto Condensed"/>
                        </a:rPr>
                        <a:t>3</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r>
              <a:tr h="325425">
                <a:tc>
                  <a:txBody>
                    <a:bodyPr/>
                    <a:lstStyle/>
                    <a:p>
                      <a:pPr indent="0" lvl="0" marL="0" rtl="0" algn="l">
                        <a:spcBef>
                          <a:spcPts val="0"/>
                        </a:spcBef>
                        <a:spcAft>
                          <a:spcPts val="0"/>
                        </a:spcAft>
                        <a:buNone/>
                      </a:pPr>
                      <a:r>
                        <a:rPr b="1" lang="fr" sz="1200">
                          <a:solidFill>
                            <a:srgbClr val="FFFFFF"/>
                          </a:solidFill>
                          <a:latin typeface="Roboto Condensed"/>
                          <a:ea typeface="Roboto Condensed"/>
                          <a:cs typeface="Roboto Condensed"/>
                          <a:sym typeface="Roboto Condensed"/>
                        </a:rPr>
                        <a:t>4</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r>
              <a:tr h="325425">
                <a:tc>
                  <a:txBody>
                    <a:bodyPr/>
                    <a:lstStyle/>
                    <a:p>
                      <a:pPr indent="0" lvl="0" marL="0" rtl="0" algn="l">
                        <a:spcBef>
                          <a:spcPts val="0"/>
                        </a:spcBef>
                        <a:spcAft>
                          <a:spcPts val="0"/>
                        </a:spcAft>
                        <a:buNone/>
                      </a:pPr>
                      <a:r>
                        <a:rPr b="1" lang="fr" sz="1200">
                          <a:solidFill>
                            <a:srgbClr val="FFFFFF"/>
                          </a:solidFill>
                          <a:latin typeface="Roboto Condensed"/>
                          <a:ea typeface="Roboto Condensed"/>
                          <a:cs typeface="Roboto Condensed"/>
                          <a:sym typeface="Roboto Condensed"/>
                        </a:rPr>
                        <a:t>5</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40540"/>
                      </a:srgbClr>
                    </a:solidFill>
                  </a:tcPr>
                </a:tc>
              </a:tr>
              <a:tr h="325425">
                <a:tc>
                  <a:txBody>
                    <a:bodyPr/>
                    <a:lstStyle/>
                    <a:p>
                      <a:pPr indent="0" lvl="0" marL="0" rtl="0" algn="l">
                        <a:spcBef>
                          <a:spcPts val="0"/>
                        </a:spcBef>
                        <a:spcAft>
                          <a:spcPts val="0"/>
                        </a:spcAft>
                        <a:buNone/>
                      </a:pPr>
                      <a:r>
                        <a:rPr b="1" lang="fr" sz="1200">
                          <a:solidFill>
                            <a:srgbClr val="FFFFFF"/>
                          </a:solidFill>
                          <a:latin typeface="Roboto Condensed"/>
                          <a:ea typeface="Roboto Condensed"/>
                          <a:cs typeface="Roboto Condensed"/>
                          <a:sym typeface="Roboto Condensed"/>
                        </a:rPr>
                        <a:t>6</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alpha val="76760"/>
                      </a:srgbClr>
                    </a:solidFill>
                  </a:tcPr>
                </a:tc>
              </a:tr>
              <a:tr h="325425">
                <a:tc>
                  <a:txBody>
                    <a:bodyPr/>
                    <a:lstStyle/>
                    <a:p>
                      <a:pPr indent="0" lvl="0" marL="0" rtl="0" algn="l">
                        <a:spcBef>
                          <a:spcPts val="0"/>
                        </a:spcBef>
                        <a:spcAft>
                          <a:spcPts val="0"/>
                        </a:spcAft>
                        <a:buNone/>
                      </a:pPr>
                      <a:r>
                        <a:rPr b="1" lang="fr" sz="1200">
                          <a:solidFill>
                            <a:srgbClr val="FFFFFF"/>
                          </a:solidFill>
                          <a:latin typeface="Roboto Condensed"/>
                          <a:ea typeface="Roboto Condensed"/>
                          <a:cs typeface="Roboto Condensed"/>
                          <a:sym typeface="Roboto Condensed"/>
                        </a:rPr>
                        <a:t>7</a:t>
                      </a:r>
                      <a:endParaRPr b="1" sz="1200">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ctr">
                        <a:lnSpc>
                          <a:spcPct val="115000"/>
                        </a:lnSpc>
                        <a:spcBef>
                          <a:spcPts val="0"/>
                        </a:spcBef>
                        <a:spcAft>
                          <a:spcPts val="0"/>
                        </a:spcAft>
                        <a:buClr>
                          <a:schemeClr val="dk1"/>
                        </a:buClr>
                        <a:buSzPts val="1100"/>
                        <a:buFont typeface="Arial"/>
                        <a:buNone/>
                      </a:pPr>
                      <a:r>
                        <a:rPr lang="fr" sz="1200">
                          <a:solidFill>
                            <a:schemeClr val="dk1"/>
                          </a:solidFill>
                        </a:rPr>
                        <a:t>🔔</a:t>
                      </a:r>
                      <a:endParaRPr sz="1200">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nvSpPr>
        <p:spPr>
          <a:xfrm>
            <a:off x="4294600" y="1843200"/>
            <a:ext cx="4110000" cy="1457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800">
                <a:solidFill>
                  <a:srgbClr val="FFFFFF"/>
                </a:solidFill>
                <a:latin typeface="Roboto Condensed"/>
                <a:ea typeface="Roboto Condensed"/>
                <a:cs typeface="Roboto Condensed"/>
                <a:sym typeface="Roboto Condensed"/>
              </a:rPr>
              <a:t>Voici quelques liens utiles pour vous aider à mettre en œuvre ces recommandations et améliorer la gestion d’une crise numérique.</a:t>
            </a:r>
            <a:endParaRPr sz="1800">
              <a:solidFill>
                <a:srgbClr val="FFFFFF"/>
              </a:solidFill>
              <a:latin typeface="Roboto Condensed"/>
              <a:ea typeface="Roboto Condensed"/>
              <a:cs typeface="Roboto Condensed"/>
              <a:sym typeface="Roboto Condensed"/>
            </a:endParaRPr>
          </a:p>
        </p:txBody>
      </p:sp>
      <p:sp>
        <p:nvSpPr>
          <p:cNvPr id="247" name="Google Shape;247;p30"/>
          <p:cNvSpPr txBox="1"/>
          <p:nvPr/>
        </p:nvSpPr>
        <p:spPr>
          <a:xfrm>
            <a:off x="4294600" y="1024450"/>
            <a:ext cx="44604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600">
                <a:solidFill>
                  <a:srgbClr val="FFFFFF"/>
                </a:solidFill>
                <a:latin typeface="Roboto Condensed"/>
                <a:ea typeface="Roboto Condensed"/>
                <a:cs typeface="Roboto Condensed"/>
                <a:sym typeface="Roboto Condensed"/>
              </a:rPr>
              <a:t>Liens utiles</a:t>
            </a:r>
            <a:endParaRPr sz="3600">
              <a:solidFill>
                <a:srgbClr val="FFFFFF"/>
              </a:solidFill>
              <a:latin typeface="Roboto Condensed"/>
              <a:ea typeface="Roboto Condensed"/>
              <a:cs typeface="Roboto Condensed"/>
              <a:sym typeface="Roboto Condensed"/>
            </a:endParaRPr>
          </a:p>
        </p:txBody>
      </p:sp>
      <p:cxnSp>
        <p:nvCxnSpPr>
          <p:cNvPr id="248" name="Google Shape;248;p30"/>
          <p:cNvCxnSpPr/>
          <p:nvPr/>
        </p:nvCxnSpPr>
        <p:spPr>
          <a:xfrm>
            <a:off x="4403225" y="1762225"/>
            <a:ext cx="2172300" cy="0"/>
          </a:xfrm>
          <a:prstGeom prst="straightConnector1">
            <a:avLst/>
          </a:prstGeom>
          <a:noFill/>
          <a:ln cap="flat" cmpd="sng" w="9525">
            <a:solidFill>
              <a:srgbClr val="FFFFFF"/>
            </a:solidFill>
            <a:prstDash val="solid"/>
            <a:round/>
            <a:headEnd len="med" w="med" type="none"/>
            <a:tailEnd len="med" w="med" type="none"/>
          </a:ln>
        </p:spPr>
      </p:cxnSp>
      <p:sp>
        <p:nvSpPr>
          <p:cNvPr id="249" name="Google Shape;249;p30"/>
          <p:cNvSpPr txBox="1"/>
          <p:nvPr/>
        </p:nvSpPr>
        <p:spPr>
          <a:xfrm>
            <a:off x="508000" y="677325"/>
            <a:ext cx="4110000" cy="26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9000">
                <a:solidFill>
                  <a:srgbClr val="FF5500"/>
                </a:solidFill>
                <a:latin typeface="Roboto Condensed"/>
                <a:ea typeface="Roboto Condensed"/>
                <a:cs typeface="Roboto Condensed"/>
                <a:sym typeface="Roboto Condensed"/>
              </a:rPr>
              <a:t>06</a:t>
            </a:r>
            <a:endParaRPr b="1" sz="19000">
              <a:solidFill>
                <a:srgbClr val="FF5500"/>
              </a:solidFill>
              <a:latin typeface="Roboto Condensed"/>
              <a:ea typeface="Roboto Condensed"/>
              <a:cs typeface="Roboto Condensed"/>
              <a:sym typeface="Roboto Condensed"/>
            </a:endParaRPr>
          </a:p>
        </p:txBody>
      </p:sp>
      <p:sp>
        <p:nvSpPr>
          <p:cNvPr id="250" name="Google Shape;250;p30"/>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256" name="Google Shape;256;p31"/>
          <p:cNvSpPr txBox="1"/>
          <p:nvPr/>
        </p:nvSpPr>
        <p:spPr>
          <a:xfrm>
            <a:off x="1955125" y="773400"/>
            <a:ext cx="6659100" cy="35967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3">
                  <a:extLst>
                    <a:ext uri="{A12FA001-AC4F-418D-AE19-62706E023703}">
                      <ahyp:hlinkClr val="tx"/>
                    </a:ext>
                  </a:extLst>
                </a:hlinkClick>
              </a:rPr>
              <a:t>Guide ANSSI pour réaliser une cartographie du SI</a:t>
            </a:r>
            <a:endParaRPr b="1" sz="1500">
              <a:solidFill>
                <a:srgbClr val="FF5500"/>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sz="1500">
              <a:solidFill>
                <a:srgbClr val="FF5500"/>
              </a:solidFill>
              <a:latin typeface="Roboto Condensed"/>
              <a:ea typeface="Roboto Condensed"/>
              <a:cs typeface="Roboto Condensed"/>
              <a:sym typeface="Roboto Condensed"/>
            </a:endParaRPr>
          </a:p>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4">
                  <a:extLst>
                    <a:ext uri="{A12FA001-AC4F-418D-AE19-62706E023703}">
                      <ahyp:hlinkClr val="tx"/>
                    </a:ext>
                  </a:extLst>
                </a:hlinkClick>
              </a:rPr>
              <a:t>Guide ANSSI pour anticiper et gérer sa communication de crise</a:t>
            </a:r>
            <a:endParaRPr b="1" sz="1500">
              <a:solidFill>
                <a:srgbClr val="FF5500"/>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sz="1500">
              <a:solidFill>
                <a:srgbClr val="FF5500"/>
              </a:solidFill>
              <a:latin typeface="Roboto Condensed"/>
              <a:ea typeface="Roboto Condensed"/>
              <a:cs typeface="Roboto Condensed"/>
              <a:sym typeface="Roboto Condensed"/>
            </a:endParaRPr>
          </a:p>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5">
                  <a:extLst>
                    <a:ext uri="{A12FA001-AC4F-418D-AE19-62706E023703}">
                      <ahyp:hlinkClr val="tx"/>
                    </a:ext>
                  </a:extLst>
                </a:hlinkClick>
              </a:rPr>
              <a:t>Guide ANSSI gestion d’une crise d’origine cyber</a:t>
            </a:r>
            <a:endParaRPr b="1" sz="1500">
              <a:solidFill>
                <a:srgbClr val="FF5500"/>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1500">
              <a:solidFill>
                <a:srgbClr val="FF5500"/>
              </a:solidFill>
              <a:latin typeface="Roboto Condensed"/>
              <a:ea typeface="Roboto Condensed"/>
              <a:cs typeface="Roboto Condensed"/>
              <a:sym typeface="Roboto Condensed"/>
            </a:endParaRPr>
          </a:p>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6">
                  <a:extLst>
                    <a:ext uri="{A12FA001-AC4F-418D-AE19-62706E023703}">
                      <ahyp:hlinkClr val="tx"/>
                    </a:ext>
                  </a:extLst>
                </a:hlinkClick>
              </a:rPr>
              <a:t>Guide ANSSI sur l’hygiène informatique </a:t>
            </a:r>
            <a:endParaRPr b="1" sz="1500">
              <a:solidFill>
                <a:srgbClr val="FF5500"/>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1500">
              <a:solidFill>
                <a:srgbClr val="FF5500"/>
              </a:solidFill>
              <a:latin typeface="Roboto Condensed"/>
              <a:ea typeface="Roboto Condensed"/>
              <a:cs typeface="Roboto Condensed"/>
              <a:sym typeface="Roboto Condensed"/>
            </a:endParaRPr>
          </a:p>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7">
                  <a:extLst>
                    <a:ext uri="{A12FA001-AC4F-418D-AE19-62706E023703}">
                      <ahyp:hlinkClr val="tx"/>
                    </a:ext>
                  </a:extLst>
                </a:hlinkClick>
              </a:rPr>
              <a:t>Méthode EBIOS RM</a:t>
            </a:r>
            <a:endParaRPr b="1" sz="1500">
              <a:solidFill>
                <a:srgbClr val="FF5500"/>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1500">
              <a:solidFill>
                <a:srgbClr val="FF5500"/>
              </a:solidFill>
              <a:latin typeface="Roboto Condensed"/>
              <a:ea typeface="Roboto Condensed"/>
              <a:cs typeface="Roboto Condensed"/>
              <a:sym typeface="Roboto Condensed"/>
            </a:endParaRPr>
          </a:p>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8">
                  <a:extLst>
                    <a:ext uri="{A12FA001-AC4F-418D-AE19-62706E023703}">
                      <ahyp:hlinkClr val="tx"/>
                    </a:ext>
                  </a:extLst>
                </a:hlinkClick>
              </a:rPr>
              <a:t>Lien de notification d’une fuite de données à la CNIL</a:t>
            </a:r>
            <a:endParaRPr b="1" sz="1500">
              <a:solidFill>
                <a:srgbClr val="FF5500"/>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1500">
              <a:solidFill>
                <a:srgbClr val="FF5500"/>
              </a:solidFill>
              <a:latin typeface="Roboto Condensed"/>
              <a:ea typeface="Roboto Condensed"/>
              <a:cs typeface="Roboto Condensed"/>
              <a:sym typeface="Roboto Condensed"/>
            </a:endParaRPr>
          </a:p>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9">
                  <a:extLst>
                    <a:ext uri="{A12FA001-AC4F-418D-AE19-62706E023703}">
                      <ahyp:hlinkClr val="tx"/>
                    </a:ext>
                  </a:extLst>
                </a:hlinkClick>
              </a:rPr>
              <a:t>Portail de signalement du CERT Santé</a:t>
            </a:r>
            <a:endParaRPr b="1" sz="1500">
              <a:solidFill>
                <a:srgbClr val="FF5500"/>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1500">
              <a:solidFill>
                <a:srgbClr val="FF5500"/>
              </a:solidFill>
              <a:latin typeface="Roboto Condensed"/>
              <a:ea typeface="Roboto Condensed"/>
              <a:cs typeface="Roboto Condensed"/>
              <a:sym typeface="Roboto Condensed"/>
            </a:endParaRPr>
          </a:p>
          <a:p>
            <a:pPr indent="-323850" lvl="0" marL="457200" rtl="0" algn="l">
              <a:spcBef>
                <a:spcPts val="0"/>
              </a:spcBef>
              <a:spcAft>
                <a:spcPts val="0"/>
              </a:spcAft>
              <a:buClr>
                <a:srgbClr val="FF5500"/>
              </a:buClr>
              <a:buSzPts val="1500"/>
              <a:buFont typeface="Roboto Condensed"/>
              <a:buChar char="●"/>
            </a:pPr>
            <a:r>
              <a:rPr b="1" lang="fr" sz="1500" u="sng">
                <a:solidFill>
                  <a:srgbClr val="FF5500"/>
                </a:solidFill>
                <a:latin typeface="Roboto Condensed"/>
                <a:ea typeface="Roboto Condensed"/>
                <a:cs typeface="Roboto Condensed"/>
                <a:sym typeface="Roboto Condensed"/>
                <a:hlinkClick r:id="rId10">
                  <a:extLst>
                    <a:ext uri="{A12FA001-AC4F-418D-AE19-62706E023703}">
                      <ahyp:hlinkClr val="tx"/>
                    </a:ext>
                  </a:extLst>
                </a:hlinkClick>
              </a:rPr>
              <a:t>Accompagnement en direct par chat avec un cyber gendarme (24/24)</a:t>
            </a:r>
            <a:endParaRPr b="1" sz="1700">
              <a:solidFill>
                <a:srgbClr val="FF5500"/>
              </a:solidFill>
              <a:latin typeface="Roboto Condensed"/>
              <a:ea typeface="Roboto Condensed"/>
              <a:cs typeface="Roboto Condensed"/>
              <a:sym typeface="Roboto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2"/>
          <p:cNvSpPr txBox="1"/>
          <p:nvPr>
            <p:ph type="title"/>
          </p:nvPr>
        </p:nvSpPr>
        <p:spPr>
          <a:xfrm>
            <a:off x="686200" y="1578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7000"/>
              <a:t>Merci</a:t>
            </a:r>
            <a:endParaRPr sz="7000"/>
          </a:p>
        </p:txBody>
      </p:sp>
      <p:sp>
        <p:nvSpPr>
          <p:cNvPr id="262" name="Google Shape;262;p32"/>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cxnSp>
        <p:nvCxnSpPr>
          <p:cNvPr id="263" name="Google Shape;263;p32"/>
          <p:cNvCxnSpPr/>
          <p:nvPr/>
        </p:nvCxnSpPr>
        <p:spPr>
          <a:xfrm>
            <a:off x="3262800" y="2839975"/>
            <a:ext cx="2593800" cy="0"/>
          </a:xfrm>
          <a:prstGeom prst="straightConnector1">
            <a:avLst/>
          </a:prstGeom>
          <a:noFill/>
          <a:ln cap="flat" cmpd="sng" w="9525">
            <a:solidFill>
              <a:srgbClr val="FFFFFF"/>
            </a:solidFill>
            <a:prstDash val="solid"/>
            <a:round/>
            <a:headEnd len="med" w="med" type="none"/>
            <a:tailEnd len="med" w="med" type="none"/>
          </a:ln>
        </p:spPr>
      </p:cxnSp>
      <p:grpSp>
        <p:nvGrpSpPr>
          <p:cNvPr id="264" name="Google Shape;264;p32"/>
          <p:cNvGrpSpPr/>
          <p:nvPr/>
        </p:nvGrpSpPr>
        <p:grpSpPr>
          <a:xfrm>
            <a:off x="2899563" y="4369826"/>
            <a:ext cx="1228200" cy="534599"/>
            <a:chOff x="2364550" y="4369826"/>
            <a:chExt cx="1228200" cy="534599"/>
          </a:xfrm>
        </p:grpSpPr>
        <p:grpSp>
          <p:nvGrpSpPr>
            <p:cNvPr id="265" name="Google Shape;265;p32"/>
            <p:cNvGrpSpPr/>
            <p:nvPr/>
          </p:nvGrpSpPr>
          <p:grpSpPr>
            <a:xfrm>
              <a:off x="2795999" y="4369826"/>
              <a:ext cx="365302" cy="359390"/>
              <a:chOff x="2750532" y="1978448"/>
              <a:chExt cx="703721" cy="703721"/>
            </a:xfrm>
          </p:grpSpPr>
          <p:sp>
            <p:nvSpPr>
              <p:cNvPr id="266" name="Google Shape;266;p32"/>
              <p:cNvSpPr/>
              <p:nvPr/>
            </p:nvSpPr>
            <p:spPr>
              <a:xfrm rot="-4601629">
                <a:off x="2809981" y="2037898"/>
                <a:ext cx="584822" cy="584822"/>
              </a:xfrm>
              <a:custGeom>
                <a:rect b="b" l="l" r="r" t="t"/>
                <a:pathLst>
                  <a:path extrusionOk="0" h="585215" w="585215">
                    <a:moveTo>
                      <a:pt x="585216" y="292608"/>
                    </a:moveTo>
                    <a:cubicBezTo>
                      <a:pt x="585216" y="454211"/>
                      <a:pt x="454211" y="585216"/>
                      <a:pt x="292608" y="585216"/>
                    </a:cubicBezTo>
                    <a:cubicBezTo>
                      <a:pt x="131005" y="585216"/>
                      <a:pt x="0" y="454211"/>
                      <a:pt x="0" y="292608"/>
                    </a:cubicBezTo>
                    <a:cubicBezTo>
                      <a:pt x="0" y="131005"/>
                      <a:pt x="131005" y="0"/>
                      <a:pt x="292608" y="0"/>
                    </a:cubicBezTo>
                    <a:cubicBezTo>
                      <a:pt x="454211" y="0"/>
                      <a:pt x="585216" y="131005"/>
                      <a:pt x="585216" y="292608"/>
                    </a:cubicBezTo>
                    <a:close/>
                  </a:path>
                </a:pathLst>
              </a:custGeom>
              <a:solidFill>
                <a:srgbClr val="007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32"/>
              <p:cNvSpPr/>
              <p:nvPr/>
            </p:nvSpPr>
            <p:spPr>
              <a:xfrm>
                <a:off x="2955700" y="2183621"/>
                <a:ext cx="293465" cy="292797"/>
              </a:xfrm>
              <a:custGeom>
                <a:rect b="b" l="l" r="r" t="t"/>
                <a:pathLst>
                  <a:path extrusionOk="0" h="292797" w="293465">
                    <a:moveTo>
                      <a:pt x="66770" y="292798"/>
                    </a:moveTo>
                    <a:lnTo>
                      <a:pt x="6668" y="292798"/>
                    </a:lnTo>
                    <a:lnTo>
                      <a:pt x="6668" y="97631"/>
                    </a:lnTo>
                    <a:lnTo>
                      <a:pt x="67056" y="97631"/>
                    </a:lnTo>
                    <a:lnTo>
                      <a:pt x="67056" y="292798"/>
                    </a:lnTo>
                    <a:close/>
                    <a:moveTo>
                      <a:pt x="36290" y="72008"/>
                    </a:moveTo>
                    <a:lnTo>
                      <a:pt x="36290" y="72008"/>
                    </a:lnTo>
                    <a:cubicBezTo>
                      <a:pt x="16406" y="72166"/>
                      <a:pt x="159" y="56175"/>
                      <a:pt x="1" y="36290"/>
                    </a:cubicBezTo>
                    <a:cubicBezTo>
                      <a:pt x="-156" y="16406"/>
                      <a:pt x="15835" y="159"/>
                      <a:pt x="35719" y="1"/>
                    </a:cubicBezTo>
                    <a:cubicBezTo>
                      <a:pt x="55603" y="-156"/>
                      <a:pt x="71850" y="15835"/>
                      <a:pt x="72008" y="35719"/>
                    </a:cubicBezTo>
                    <a:cubicBezTo>
                      <a:pt x="72009" y="35814"/>
                      <a:pt x="72009" y="35909"/>
                      <a:pt x="72009" y="36004"/>
                    </a:cubicBezTo>
                    <a:cubicBezTo>
                      <a:pt x="72115" y="55783"/>
                      <a:pt x="56165" y="71903"/>
                      <a:pt x="36387" y="72008"/>
                    </a:cubicBezTo>
                    <a:cubicBezTo>
                      <a:pt x="36354" y="72008"/>
                      <a:pt x="36323" y="72008"/>
                      <a:pt x="36290" y="72008"/>
                    </a:cubicBezTo>
                    <a:close/>
                    <a:moveTo>
                      <a:pt x="293465" y="292798"/>
                    </a:moveTo>
                    <a:lnTo>
                      <a:pt x="233077" y="292798"/>
                    </a:lnTo>
                    <a:lnTo>
                      <a:pt x="233077" y="190309"/>
                    </a:lnTo>
                    <a:cubicBezTo>
                      <a:pt x="233077" y="162210"/>
                      <a:pt x="222409" y="146589"/>
                      <a:pt x="200120" y="146589"/>
                    </a:cubicBezTo>
                    <a:cubicBezTo>
                      <a:pt x="176022" y="146589"/>
                      <a:pt x="163354" y="162877"/>
                      <a:pt x="163354" y="190309"/>
                    </a:cubicBezTo>
                    <a:lnTo>
                      <a:pt x="163354" y="292798"/>
                    </a:lnTo>
                    <a:lnTo>
                      <a:pt x="105442" y="292798"/>
                    </a:lnTo>
                    <a:lnTo>
                      <a:pt x="105442" y="97631"/>
                    </a:lnTo>
                    <a:lnTo>
                      <a:pt x="163354" y="97631"/>
                    </a:lnTo>
                    <a:lnTo>
                      <a:pt x="163354" y="123920"/>
                    </a:lnTo>
                    <a:cubicBezTo>
                      <a:pt x="175977" y="103685"/>
                      <a:pt x="198277" y="91541"/>
                      <a:pt x="222123" y="91916"/>
                    </a:cubicBezTo>
                    <a:cubicBezTo>
                      <a:pt x="263557" y="91916"/>
                      <a:pt x="293180" y="117252"/>
                      <a:pt x="293180" y="16944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8" name="Google Shape;268;p32">
              <a:hlinkClick r:id="rId3"/>
            </p:cNvPr>
            <p:cNvSpPr txBox="1"/>
            <p:nvPr/>
          </p:nvSpPr>
          <p:spPr>
            <a:xfrm>
              <a:off x="2364550" y="4729225"/>
              <a:ext cx="1228200" cy="17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FF5500"/>
                  </a:solidFill>
                  <a:uFill>
                    <a:noFill/>
                  </a:uFill>
                  <a:latin typeface="Roboto Condensed"/>
                  <a:ea typeface="Roboto Condensed"/>
                  <a:cs typeface="Roboto Condensed"/>
                  <a:sym typeface="Roboto Condensed"/>
                  <a:hlinkClick r:id="rId4">
                    <a:extLst>
                      <a:ext uri="{A12FA001-AC4F-418D-AE19-62706E023703}">
                        <ahyp:hlinkClr val="tx"/>
                      </a:ext>
                    </a:extLst>
                  </a:hlinkClick>
                </a:rPr>
                <a:t>LinkedIn CAPSI</a:t>
              </a:r>
              <a:endParaRPr b="1" sz="1200">
                <a:solidFill>
                  <a:srgbClr val="FF5500"/>
                </a:solidFill>
                <a:latin typeface="Roboto Condensed"/>
                <a:ea typeface="Roboto Condensed"/>
                <a:cs typeface="Roboto Condensed"/>
                <a:sym typeface="Roboto Condensed"/>
              </a:endParaRPr>
            </a:p>
          </p:txBody>
        </p:sp>
      </p:grpSp>
      <p:grpSp>
        <p:nvGrpSpPr>
          <p:cNvPr id="269" name="Google Shape;269;p32"/>
          <p:cNvGrpSpPr/>
          <p:nvPr/>
        </p:nvGrpSpPr>
        <p:grpSpPr>
          <a:xfrm>
            <a:off x="5016238" y="4448690"/>
            <a:ext cx="1228200" cy="455735"/>
            <a:chOff x="4481225" y="4448690"/>
            <a:chExt cx="1228200" cy="455735"/>
          </a:xfrm>
        </p:grpSpPr>
        <p:sp>
          <p:nvSpPr>
            <p:cNvPr id="270" name="Google Shape;270;p32">
              <a:hlinkClick r:id="rId5"/>
            </p:cNvPr>
            <p:cNvSpPr txBox="1"/>
            <p:nvPr/>
          </p:nvSpPr>
          <p:spPr>
            <a:xfrm>
              <a:off x="4481225" y="4729225"/>
              <a:ext cx="1228200" cy="17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FF5500"/>
                  </a:solidFill>
                  <a:uFill>
                    <a:noFill/>
                  </a:uFill>
                  <a:latin typeface="Roboto Condensed"/>
                  <a:ea typeface="Roboto Condensed"/>
                  <a:cs typeface="Roboto Condensed"/>
                  <a:sym typeface="Roboto Condensed"/>
                  <a:hlinkClick r:id="rId6">
                    <a:extLst>
                      <a:ext uri="{A12FA001-AC4F-418D-AE19-62706E023703}">
                        <ahyp:hlinkClr val="tx"/>
                      </a:ext>
                    </a:extLst>
                  </a:hlinkClick>
                </a:rPr>
                <a:t>capsi@iess.fr</a:t>
              </a:r>
              <a:endParaRPr b="1" sz="1200">
                <a:solidFill>
                  <a:srgbClr val="FF5500"/>
                </a:solidFill>
                <a:latin typeface="Roboto Condensed"/>
                <a:ea typeface="Roboto Condensed"/>
                <a:cs typeface="Roboto Condensed"/>
                <a:sym typeface="Roboto Condensed"/>
              </a:endParaRPr>
            </a:p>
          </p:txBody>
        </p:sp>
        <p:grpSp>
          <p:nvGrpSpPr>
            <p:cNvPr id="271" name="Google Shape;271;p32"/>
            <p:cNvGrpSpPr/>
            <p:nvPr/>
          </p:nvGrpSpPr>
          <p:grpSpPr>
            <a:xfrm>
              <a:off x="4988059" y="4448690"/>
              <a:ext cx="214532" cy="214497"/>
              <a:chOff x="3006035" y="1271677"/>
              <a:chExt cx="337049" cy="337048"/>
            </a:xfrm>
          </p:grpSpPr>
          <p:sp>
            <p:nvSpPr>
              <p:cNvPr id="272" name="Google Shape;272;p32"/>
              <p:cNvSpPr/>
              <p:nvPr/>
            </p:nvSpPr>
            <p:spPr>
              <a:xfrm>
                <a:off x="3048166" y="1271677"/>
                <a:ext cx="252787" cy="168524"/>
              </a:xfrm>
              <a:custGeom>
                <a:rect b="b" l="l" r="r" t="t"/>
                <a:pathLst>
                  <a:path extrusionOk="0" h="168524" w="252787">
                    <a:moveTo>
                      <a:pt x="252787" y="168525"/>
                    </a:moveTo>
                    <a:lnTo>
                      <a:pt x="238744" y="168525"/>
                    </a:lnTo>
                    <a:lnTo>
                      <a:pt x="238744" y="14044"/>
                    </a:lnTo>
                    <a:lnTo>
                      <a:pt x="14044" y="14044"/>
                    </a:lnTo>
                    <a:lnTo>
                      <a:pt x="14044" y="168525"/>
                    </a:lnTo>
                    <a:lnTo>
                      <a:pt x="0" y="168525"/>
                    </a:lnTo>
                    <a:lnTo>
                      <a:pt x="0" y="0"/>
                    </a:lnTo>
                    <a:lnTo>
                      <a:pt x="252787" y="0"/>
                    </a:lnTo>
                    <a:lnTo>
                      <a:pt x="252787" y="168525"/>
                    </a:ln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32"/>
              <p:cNvSpPr/>
              <p:nvPr/>
            </p:nvSpPr>
            <p:spPr>
              <a:xfrm>
                <a:off x="3006035" y="1357975"/>
                <a:ext cx="337049" cy="250750"/>
              </a:xfrm>
              <a:custGeom>
                <a:rect b="b" l="l" r="r" t="t"/>
                <a:pathLst>
                  <a:path extrusionOk="0" h="250750" w="337049">
                    <a:moveTo>
                      <a:pt x="315984" y="250750"/>
                    </a:moveTo>
                    <a:lnTo>
                      <a:pt x="21066" y="250750"/>
                    </a:lnTo>
                    <a:cubicBezTo>
                      <a:pt x="9431" y="250750"/>
                      <a:pt x="0" y="241319"/>
                      <a:pt x="0" y="229685"/>
                    </a:cubicBezTo>
                    <a:lnTo>
                      <a:pt x="0" y="44167"/>
                    </a:lnTo>
                    <a:lnTo>
                      <a:pt x="43044" y="1685"/>
                    </a:lnTo>
                    <a:lnTo>
                      <a:pt x="52945" y="11726"/>
                    </a:lnTo>
                    <a:lnTo>
                      <a:pt x="14044" y="49996"/>
                    </a:lnTo>
                    <a:lnTo>
                      <a:pt x="14044" y="229685"/>
                    </a:lnTo>
                    <a:cubicBezTo>
                      <a:pt x="14044" y="233563"/>
                      <a:pt x="17188" y="236707"/>
                      <a:pt x="21066" y="236707"/>
                    </a:cubicBezTo>
                    <a:lnTo>
                      <a:pt x="315984" y="236707"/>
                    </a:lnTo>
                    <a:cubicBezTo>
                      <a:pt x="319862" y="236707"/>
                      <a:pt x="323006" y="233563"/>
                      <a:pt x="323006" y="229685"/>
                    </a:cubicBezTo>
                    <a:lnTo>
                      <a:pt x="323006" y="49996"/>
                    </a:lnTo>
                    <a:lnTo>
                      <a:pt x="282981" y="9901"/>
                    </a:lnTo>
                    <a:lnTo>
                      <a:pt x="292882" y="0"/>
                    </a:lnTo>
                    <a:lnTo>
                      <a:pt x="337050" y="44167"/>
                    </a:lnTo>
                    <a:lnTo>
                      <a:pt x="337050" y="229685"/>
                    </a:lnTo>
                    <a:cubicBezTo>
                      <a:pt x="337050" y="241319"/>
                      <a:pt x="327619" y="250750"/>
                      <a:pt x="315984" y="250750"/>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32"/>
              <p:cNvSpPr/>
              <p:nvPr/>
            </p:nvSpPr>
            <p:spPr>
              <a:xfrm rot="-2700000">
                <a:off x="3025134" y="1527970"/>
                <a:ext cx="109321" cy="14051"/>
              </a:xfrm>
              <a:custGeom>
                <a:rect b="b" l="l" r="r" t="t"/>
                <a:pathLst>
                  <a:path extrusionOk="0" h="14043" w="109260">
                    <a:moveTo>
                      <a:pt x="0" y="0"/>
                    </a:moveTo>
                    <a:lnTo>
                      <a:pt x="109260" y="0"/>
                    </a:lnTo>
                    <a:lnTo>
                      <a:pt x="109260" y="14044"/>
                    </a:lnTo>
                    <a:lnTo>
                      <a:pt x="0" y="14044"/>
                    </a:ln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32"/>
              <p:cNvSpPr/>
              <p:nvPr/>
            </p:nvSpPr>
            <p:spPr>
              <a:xfrm rot="-2700000">
                <a:off x="3262372" y="1480360"/>
                <a:ext cx="14051" cy="109321"/>
              </a:xfrm>
              <a:custGeom>
                <a:rect b="b" l="l" r="r" t="t"/>
                <a:pathLst>
                  <a:path extrusionOk="0" h="109260" w="14043">
                    <a:moveTo>
                      <a:pt x="0" y="0"/>
                    </a:moveTo>
                    <a:lnTo>
                      <a:pt x="14044" y="0"/>
                    </a:lnTo>
                    <a:lnTo>
                      <a:pt x="14044" y="109260"/>
                    </a:lnTo>
                    <a:lnTo>
                      <a:pt x="0" y="109260"/>
                    </a:ln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32"/>
              <p:cNvSpPr/>
              <p:nvPr/>
            </p:nvSpPr>
            <p:spPr>
              <a:xfrm>
                <a:off x="3011653" y="1402915"/>
                <a:ext cx="325885" cy="129908"/>
              </a:xfrm>
              <a:custGeom>
                <a:rect b="b" l="l" r="r" t="t"/>
                <a:pathLst>
                  <a:path extrusionOk="0" h="129908" w="325885">
                    <a:moveTo>
                      <a:pt x="163259" y="129904"/>
                    </a:moveTo>
                    <a:cubicBezTo>
                      <a:pt x="151111" y="130055"/>
                      <a:pt x="139275" y="126068"/>
                      <a:pt x="129694" y="118599"/>
                    </a:cubicBezTo>
                    <a:lnTo>
                      <a:pt x="0" y="10743"/>
                    </a:lnTo>
                    <a:lnTo>
                      <a:pt x="8918" y="0"/>
                    </a:lnTo>
                    <a:lnTo>
                      <a:pt x="138682" y="107715"/>
                    </a:lnTo>
                    <a:cubicBezTo>
                      <a:pt x="153149" y="118459"/>
                      <a:pt x="172947" y="118459"/>
                      <a:pt x="187414" y="107715"/>
                    </a:cubicBezTo>
                    <a:lnTo>
                      <a:pt x="316897" y="0"/>
                    </a:lnTo>
                    <a:lnTo>
                      <a:pt x="325885" y="10743"/>
                    </a:lnTo>
                    <a:lnTo>
                      <a:pt x="196332" y="118880"/>
                    </a:lnTo>
                    <a:cubicBezTo>
                      <a:pt x="186865" y="126178"/>
                      <a:pt x="175210" y="130063"/>
                      <a:pt x="163259" y="129904"/>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32"/>
              <p:cNvSpPr/>
              <p:nvPr/>
            </p:nvSpPr>
            <p:spPr>
              <a:xfrm>
                <a:off x="3090863" y="1307348"/>
                <a:ext cx="160940" cy="160940"/>
              </a:xfrm>
              <a:custGeom>
                <a:rect b="b" l="l" r="r" t="t"/>
                <a:pathLst>
                  <a:path extrusionOk="0" h="160940" w="160940">
                    <a:moveTo>
                      <a:pt x="80186" y="160940"/>
                    </a:moveTo>
                    <a:cubicBezTo>
                      <a:pt x="35744" y="160783"/>
                      <a:pt x="-157" y="124628"/>
                      <a:pt x="1" y="80186"/>
                    </a:cubicBezTo>
                    <a:cubicBezTo>
                      <a:pt x="157" y="35744"/>
                      <a:pt x="36312" y="-156"/>
                      <a:pt x="80755" y="1"/>
                    </a:cubicBezTo>
                    <a:cubicBezTo>
                      <a:pt x="125197" y="158"/>
                      <a:pt x="161098" y="36312"/>
                      <a:pt x="160940" y="80755"/>
                    </a:cubicBezTo>
                    <a:cubicBezTo>
                      <a:pt x="160920" y="86613"/>
                      <a:pt x="160259" y="92451"/>
                      <a:pt x="158971" y="98165"/>
                    </a:cubicBezTo>
                    <a:lnTo>
                      <a:pt x="144928" y="95005"/>
                    </a:lnTo>
                    <a:cubicBezTo>
                      <a:pt x="145990" y="90138"/>
                      <a:pt x="146532" y="85171"/>
                      <a:pt x="146543" y="80189"/>
                    </a:cubicBezTo>
                    <a:cubicBezTo>
                      <a:pt x="146503" y="43386"/>
                      <a:pt x="116636" y="13584"/>
                      <a:pt x="79833" y="13624"/>
                    </a:cubicBezTo>
                    <a:cubicBezTo>
                      <a:pt x="43030" y="13664"/>
                      <a:pt x="13228" y="43532"/>
                      <a:pt x="13268" y="80334"/>
                    </a:cubicBezTo>
                    <a:cubicBezTo>
                      <a:pt x="13308" y="117137"/>
                      <a:pt x="43175" y="146939"/>
                      <a:pt x="79978" y="146899"/>
                    </a:cubicBezTo>
                    <a:cubicBezTo>
                      <a:pt x="94540" y="146883"/>
                      <a:pt x="108696" y="142097"/>
                      <a:pt x="120281" y="133274"/>
                    </a:cubicBezTo>
                    <a:cubicBezTo>
                      <a:pt x="123478" y="130815"/>
                      <a:pt x="126440" y="128065"/>
                      <a:pt x="129129" y="125059"/>
                    </a:cubicBezTo>
                    <a:lnTo>
                      <a:pt x="139521" y="134538"/>
                    </a:lnTo>
                    <a:cubicBezTo>
                      <a:pt x="136276" y="138136"/>
                      <a:pt x="132729" y="141448"/>
                      <a:pt x="128918" y="144439"/>
                    </a:cubicBezTo>
                    <a:cubicBezTo>
                      <a:pt x="114923" y="155133"/>
                      <a:pt x="97800" y="160931"/>
                      <a:pt x="80186" y="160940"/>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32"/>
              <p:cNvSpPr/>
              <p:nvPr/>
            </p:nvSpPr>
            <p:spPr>
              <a:xfrm>
                <a:off x="3132429" y="1348917"/>
                <a:ext cx="77240" cy="77240"/>
              </a:xfrm>
              <a:custGeom>
                <a:rect b="b" l="l" r="r" t="t"/>
                <a:pathLst>
                  <a:path extrusionOk="0" h="77240" w="77240">
                    <a:moveTo>
                      <a:pt x="38620" y="77240"/>
                    </a:moveTo>
                    <a:cubicBezTo>
                      <a:pt x="17291" y="77240"/>
                      <a:pt x="0" y="59950"/>
                      <a:pt x="0" y="38620"/>
                    </a:cubicBezTo>
                    <a:cubicBezTo>
                      <a:pt x="0" y="17291"/>
                      <a:pt x="17291" y="0"/>
                      <a:pt x="38620" y="0"/>
                    </a:cubicBezTo>
                    <a:cubicBezTo>
                      <a:pt x="59950" y="0"/>
                      <a:pt x="77241" y="17291"/>
                      <a:pt x="77241" y="38620"/>
                    </a:cubicBezTo>
                    <a:cubicBezTo>
                      <a:pt x="77202" y="59934"/>
                      <a:pt x="59934" y="77202"/>
                      <a:pt x="38620" y="77240"/>
                    </a:cubicBezTo>
                    <a:close/>
                    <a:moveTo>
                      <a:pt x="38620" y="14044"/>
                    </a:moveTo>
                    <a:cubicBezTo>
                      <a:pt x="25047" y="14044"/>
                      <a:pt x="14044" y="25047"/>
                      <a:pt x="14044" y="38620"/>
                    </a:cubicBezTo>
                    <a:cubicBezTo>
                      <a:pt x="14044" y="52193"/>
                      <a:pt x="25047" y="63197"/>
                      <a:pt x="38620" y="63197"/>
                    </a:cubicBezTo>
                    <a:cubicBezTo>
                      <a:pt x="52194" y="63197"/>
                      <a:pt x="63197" y="52193"/>
                      <a:pt x="63197" y="38620"/>
                    </a:cubicBezTo>
                    <a:cubicBezTo>
                      <a:pt x="63197" y="25047"/>
                      <a:pt x="52194" y="14044"/>
                      <a:pt x="38620" y="14044"/>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32"/>
              <p:cNvSpPr/>
              <p:nvPr/>
            </p:nvSpPr>
            <p:spPr>
              <a:xfrm>
                <a:off x="3194011" y="1398070"/>
                <a:ext cx="56877" cy="28089"/>
              </a:xfrm>
              <a:custGeom>
                <a:rect b="b" l="l" r="r" t="t"/>
                <a:pathLst>
                  <a:path extrusionOk="0" h="28089" w="56877">
                    <a:moveTo>
                      <a:pt x="28439" y="28087"/>
                    </a:moveTo>
                    <a:cubicBezTo>
                      <a:pt x="12927" y="28281"/>
                      <a:pt x="196" y="15864"/>
                      <a:pt x="2" y="353"/>
                    </a:cubicBezTo>
                    <a:cubicBezTo>
                      <a:pt x="1" y="235"/>
                      <a:pt x="0" y="118"/>
                      <a:pt x="0" y="0"/>
                    </a:cubicBezTo>
                    <a:lnTo>
                      <a:pt x="14044" y="0"/>
                    </a:lnTo>
                    <a:cubicBezTo>
                      <a:pt x="14044" y="7950"/>
                      <a:pt x="20488" y="14395"/>
                      <a:pt x="28439" y="14395"/>
                    </a:cubicBezTo>
                    <a:cubicBezTo>
                      <a:pt x="36389" y="14395"/>
                      <a:pt x="42833" y="7950"/>
                      <a:pt x="42833" y="0"/>
                    </a:cubicBezTo>
                    <a:lnTo>
                      <a:pt x="56877" y="0"/>
                    </a:lnTo>
                    <a:cubicBezTo>
                      <a:pt x="56879" y="15512"/>
                      <a:pt x="44305" y="28088"/>
                      <a:pt x="28792" y="28090"/>
                    </a:cubicBezTo>
                    <a:cubicBezTo>
                      <a:pt x="28674" y="28090"/>
                      <a:pt x="28557" y="28089"/>
                      <a:pt x="28439" y="28087"/>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80" name="Google Shape;280;p32"/>
          <p:cNvGrpSpPr/>
          <p:nvPr/>
        </p:nvGrpSpPr>
        <p:grpSpPr>
          <a:xfrm>
            <a:off x="3957900" y="4434476"/>
            <a:ext cx="1228200" cy="469949"/>
            <a:chOff x="3592750" y="4434476"/>
            <a:chExt cx="1228200" cy="469949"/>
          </a:xfrm>
        </p:grpSpPr>
        <p:sp>
          <p:nvSpPr>
            <p:cNvPr id="281" name="Google Shape;281;p32">
              <a:hlinkClick r:id="rId7"/>
            </p:cNvPr>
            <p:cNvSpPr txBox="1"/>
            <p:nvPr/>
          </p:nvSpPr>
          <p:spPr>
            <a:xfrm>
              <a:off x="3592750" y="4729225"/>
              <a:ext cx="1228200" cy="17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FF5500"/>
                  </a:solidFill>
                  <a:uFill>
                    <a:noFill/>
                  </a:uFill>
                  <a:latin typeface="Roboto Condensed"/>
                  <a:ea typeface="Roboto Condensed"/>
                  <a:cs typeface="Roboto Condensed"/>
                  <a:sym typeface="Roboto Condensed"/>
                  <a:hlinkClick r:id="rId8">
                    <a:extLst>
                      <a:ext uri="{A12FA001-AC4F-418D-AE19-62706E023703}">
                        <ahyp:hlinkClr val="tx"/>
                      </a:ext>
                    </a:extLst>
                  </a:hlinkClick>
                </a:rPr>
                <a:t>capsi.tech</a:t>
              </a:r>
              <a:endParaRPr b="1" sz="1200">
                <a:solidFill>
                  <a:srgbClr val="FF5500"/>
                </a:solidFill>
                <a:latin typeface="Roboto Condensed"/>
                <a:ea typeface="Roboto Condensed"/>
                <a:cs typeface="Roboto Condensed"/>
                <a:sym typeface="Roboto Condensed"/>
              </a:endParaRPr>
            </a:p>
          </p:txBody>
        </p:sp>
        <p:grpSp>
          <p:nvGrpSpPr>
            <p:cNvPr id="282" name="Google Shape;282;p32"/>
            <p:cNvGrpSpPr/>
            <p:nvPr/>
          </p:nvGrpSpPr>
          <p:grpSpPr>
            <a:xfrm>
              <a:off x="4091808" y="4434476"/>
              <a:ext cx="230083" cy="230083"/>
              <a:chOff x="3435519" y="1857796"/>
              <a:chExt cx="352510" cy="352510"/>
            </a:xfrm>
          </p:grpSpPr>
          <p:sp>
            <p:nvSpPr>
              <p:cNvPr id="283" name="Google Shape;283;p32"/>
              <p:cNvSpPr/>
              <p:nvPr/>
            </p:nvSpPr>
            <p:spPr>
              <a:xfrm>
                <a:off x="3435519" y="1857796"/>
                <a:ext cx="352510" cy="352510"/>
              </a:xfrm>
              <a:custGeom>
                <a:rect b="b" l="l" r="r" t="t"/>
                <a:pathLst>
                  <a:path extrusionOk="0" h="352510" w="352510">
                    <a:moveTo>
                      <a:pt x="176255" y="352510"/>
                    </a:moveTo>
                    <a:cubicBezTo>
                      <a:pt x="78912" y="352510"/>
                      <a:pt x="0" y="273598"/>
                      <a:pt x="0" y="176255"/>
                    </a:cubicBezTo>
                    <a:cubicBezTo>
                      <a:pt x="0" y="78912"/>
                      <a:pt x="78912" y="0"/>
                      <a:pt x="176255" y="0"/>
                    </a:cubicBezTo>
                    <a:cubicBezTo>
                      <a:pt x="273598" y="0"/>
                      <a:pt x="352510" y="78912"/>
                      <a:pt x="352510" y="176255"/>
                    </a:cubicBezTo>
                    <a:cubicBezTo>
                      <a:pt x="352510" y="273598"/>
                      <a:pt x="273598" y="352510"/>
                      <a:pt x="176255" y="352510"/>
                    </a:cubicBezTo>
                    <a:close/>
                    <a:moveTo>
                      <a:pt x="176255" y="18837"/>
                    </a:moveTo>
                    <a:cubicBezTo>
                      <a:pt x="89316" y="18837"/>
                      <a:pt x="18837" y="89316"/>
                      <a:pt x="18837" y="176255"/>
                    </a:cubicBezTo>
                    <a:cubicBezTo>
                      <a:pt x="18837" y="263194"/>
                      <a:pt x="89316" y="333673"/>
                      <a:pt x="176255" y="333673"/>
                    </a:cubicBezTo>
                    <a:cubicBezTo>
                      <a:pt x="263194" y="333673"/>
                      <a:pt x="333673" y="263195"/>
                      <a:pt x="333673" y="176255"/>
                    </a:cubicBezTo>
                    <a:cubicBezTo>
                      <a:pt x="333552" y="89366"/>
                      <a:pt x="263144" y="18959"/>
                      <a:pt x="176255" y="18837"/>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5500"/>
                  </a:solidFill>
                  <a:latin typeface="Arial"/>
                  <a:ea typeface="Arial"/>
                  <a:cs typeface="Arial"/>
                  <a:sym typeface="Arial"/>
                </a:endParaRPr>
              </a:p>
            </p:txBody>
          </p:sp>
          <p:sp>
            <p:nvSpPr>
              <p:cNvPr id="284" name="Google Shape;284;p32"/>
              <p:cNvSpPr/>
              <p:nvPr/>
            </p:nvSpPr>
            <p:spPr>
              <a:xfrm>
                <a:off x="3607037" y="1862532"/>
                <a:ext cx="9473" cy="343036"/>
              </a:xfrm>
              <a:custGeom>
                <a:rect b="b" l="l" r="r" t="t"/>
                <a:pathLst>
                  <a:path extrusionOk="0" h="343036" w="9473">
                    <a:moveTo>
                      <a:pt x="4737" y="343036"/>
                    </a:moveTo>
                    <a:cubicBezTo>
                      <a:pt x="2121" y="343036"/>
                      <a:pt x="0" y="340916"/>
                      <a:pt x="0" y="338299"/>
                    </a:cubicBezTo>
                    <a:lnTo>
                      <a:pt x="0" y="4737"/>
                    </a:lnTo>
                    <a:cubicBezTo>
                      <a:pt x="0" y="2121"/>
                      <a:pt x="2121" y="0"/>
                      <a:pt x="4737" y="0"/>
                    </a:cubicBezTo>
                    <a:cubicBezTo>
                      <a:pt x="7353" y="0"/>
                      <a:pt x="9474" y="2121"/>
                      <a:pt x="9474" y="4737"/>
                    </a:cubicBezTo>
                    <a:lnTo>
                      <a:pt x="9474" y="338299"/>
                    </a:lnTo>
                    <a:cubicBezTo>
                      <a:pt x="9474" y="340916"/>
                      <a:pt x="7353" y="343036"/>
                      <a:pt x="4737" y="343036"/>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5500"/>
                  </a:solidFill>
                  <a:latin typeface="Arial"/>
                  <a:ea typeface="Arial"/>
                  <a:cs typeface="Arial"/>
                  <a:sym typeface="Arial"/>
                </a:endParaRPr>
              </a:p>
            </p:txBody>
          </p:sp>
          <p:sp>
            <p:nvSpPr>
              <p:cNvPr id="285" name="Google Shape;285;p32"/>
              <p:cNvSpPr/>
              <p:nvPr/>
            </p:nvSpPr>
            <p:spPr>
              <a:xfrm>
                <a:off x="3512095" y="1875404"/>
                <a:ext cx="46926" cy="316836"/>
              </a:xfrm>
              <a:custGeom>
                <a:rect b="b" l="l" r="r" t="t"/>
                <a:pathLst>
                  <a:path extrusionOk="0" h="316836" w="46926">
                    <a:moveTo>
                      <a:pt x="41955" y="316835"/>
                    </a:moveTo>
                    <a:cubicBezTo>
                      <a:pt x="40198" y="316833"/>
                      <a:pt x="38586" y="315857"/>
                      <a:pt x="37769" y="314302"/>
                    </a:cubicBezTo>
                    <a:cubicBezTo>
                      <a:pt x="-46834" y="155562"/>
                      <a:pt x="36998" y="4423"/>
                      <a:pt x="37879" y="2771"/>
                    </a:cubicBezTo>
                    <a:cubicBezTo>
                      <a:pt x="38965" y="391"/>
                      <a:pt x="41775" y="-658"/>
                      <a:pt x="44155" y="429"/>
                    </a:cubicBezTo>
                    <a:cubicBezTo>
                      <a:pt x="46535" y="1515"/>
                      <a:pt x="47584" y="4325"/>
                      <a:pt x="46497" y="6705"/>
                    </a:cubicBezTo>
                    <a:cubicBezTo>
                      <a:pt x="46368" y="6987"/>
                      <a:pt x="46213" y="7256"/>
                      <a:pt x="46031" y="7508"/>
                    </a:cubicBezTo>
                    <a:cubicBezTo>
                      <a:pt x="45260" y="8940"/>
                      <a:pt x="-36038" y="155782"/>
                      <a:pt x="46031" y="309895"/>
                    </a:cubicBezTo>
                    <a:cubicBezTo>
                      <a:pt x="47244" y="312207"/>
                      <a:pt x="46357" y="315065"/>
                      <a:pt x="44048" y="316284"/>
                    </a:cubicBezTo>
                    <a:cubicBezTo>
                      <a:pt x="43417" y="316665"/>
                      <a:pt x="42691" y="316855"/>
                      <a:pt x="41955" y="316835"/>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5500"/>
                  </a:solidFill>
                  <a:latin typeface="Arial"/>
                  <a:ea typeface="Arial"/>
                  <a:cs typeface="Arial"/>
                  <a:sym typeface="Arial"/>
                </a:endParaRPr>
              </a:p>
            </p:txBody>
          </p:sp>
          <p:sp>
            <p:nvSpPr>
              <p:cNvPr id="286" name="Google Shape;286;p32"/>
              <p:cNvSpPr/>
              <p:nvPr/>
            </p:nvSpPr>
            <p:spPr>
              <a:xfrm>
                <a:off x="3664652" y="1875819"/>
                <a:ext cx="46436" cy="316426"/>
              </a:xfrm>
              <a:custGeom>
                <a:rect b="b" l="l" r="r" t="t"/>
                <a:pathLst>
                  <a:path extrusionOk="0" h="316426" w="46436">
                    <a:moveTo>
                      <a:pt x="4845" y="316421"/>
                    </a:moveTo>
                    <a:cubicBezTo>
                      <a:pt x="4071" y="316462"/>
                      <a:pt x="3304" y="316271"/>
                      <a:pt x="2642" y="315870"/>
                    </a:cubicBezTo>
                    <a:cubicBezTo>
                      <a:pt x="333" y="314650"/>
                      <a:pt x="-554" y="311793"/>
                      <a:pt x="659" y="309481"/>
                    </a:cubicBezTo>
                    <a:cubicBezTo>
                      <a:pt x="82838" y="155257"/>
                      <a:pt x="1540" y="8525"/>
                      <a:pt x="659" y="7093"/>
                    </a:cubicBezTo>
                    <a:cubicBezTo>
                      <a:pt x="-640" y="4862"/>
                      <a:pt x="37" y="2003"/>
                      <a:pt x="2201" y="594"/>
                    </a:cubicBezTo>
                    <a:cubicBezTo>
                      <a:pt x="4456" y="-655"/>
                      <a:pt x="7295" y="128"/>
                      <a:pt x="8590" y="2356"/>
                    </a:cubicBezTo>
                    <a:cubicBezTo>
                      <a:pt x="9471" y="3898"/>
                      <a:pt x="93303" y="155147"/>
                      <a:pt x="8590" y="313887"/>
                    </a:cubicBezTo>
                    <a:cubicBezTo>
                      <a:pt x="7851" y="315311"/>
                      <a:pt x="6442" y="316265"/>
                      <a:pt x="4845" y="316421"/>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5500"/>
                  </a:solidFill>
                  <a:latin typeface="Arial"/>
                  <a:ea typeface="Arial"/>
                  <a:cs typeface="Arial"/>
                  <a:sym typeface="Arial"/>
                </a:endParaRPr>
              </a:p>
            </p:txBody>
          </p:sp>
          <p:sp>
            <p:nvSpPr>
              <p:cNvPr id="287" name="Google Shape;287;p32"/>
              <p:cNvSpPr/>
              <p:nvPr/>
            </p:nvSpPr>
            <p:spPr>
              <a:xfrm>
                <a:off x="3453488" y="1934698"/>
                <a:ext cx="316931" cy="46820"/>
              </a:xfrm>
              <a:custGeom>
                <a:rect b="b" l="l" r="r" t="t"/>
                <a:pathLst>
                  <a:path extrusionOk="0" h="46820" w="316931">
                    <a:moveTo>
                      <a:pt x="4723" y="46696"/>
                    </a:moveTo>
                    <a:cubicBezTo>
                      <a:pt x="2107" y="46688"/>
                      <a:pt x="-7" y="44561"/>
                      <a:pt x="0" y="41946"/>
                    </a:cubicBezTo>
                    <a:cubicBezTo>
                      <a:pt x="5" y="40197"/>
                      <a:pt x="974" y="38591"/>
                      <a:pt x="2520" y="37773"/>
                    </a:cubicBezTo>
                    <a:cubicBezTo>
                      <a:pt x="161370" y="-46829"/>
                      <a:pt x="312619" y="37002"/>
                      <a:pt x="314161" y="37773"/>
                    </a:cubicBezTo>
                    <a:cubicBezTo>
                      <a:pt x="316540" y="38859"/>
                      <a:pt x="317589" y="41669"/>
                      <a:pt x="316503" y="44049"/>
                    </a:cubicBezTo>
                    <a:cubicBezTo>
                      <a:pt x="315417" y="46429"/>
                      <a:pt x="312607" y="47478"/>
                      <a:pt x="310227" y="46391"/>
                    </a:cubicBezTo>
                    <a:cubicBezTo>
                      <a:pt x="309944" y="46262"/>
                      <a:pt x="309675" y="46107"/>
                      <a:pt x="309424" y="45925"/>
                    </a:cubicBezTo>
                    <a:cubicBezTo>
                      <a:pt x="307992" y="45154"/>
                      <a:pt x="161039" y="-36144"/>
                      <a:pt x="7037" y="45925"/>
                    </a:cubicBezTo>
                    <a:cubicBezTo>
                      <a:pt x="6327" y="46339"/>
                      <a:pt x="5539" y="46601"/>
                      <a:pt x="4723" y="46696"/>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5500"/>
                  </a:solidFill>
                  <a:latin typeface="Arial"/>
                  <a:ea typeface="Arial"/>
                  <a:cs typeface="Arial"/>
                  <a:sym typeface="Arial"/>
                </a:endParaRPr>
              </a:p>
            </p:txBody>
          </p:sp>
          <p:sp>
            <p:nvSpPr>
              <p:cNvPr id="288" name="Google Shape;288;p32"/>
              <p:cNvSpPr/>
              <p:nvPr/>
            </p:nvSpPr>
            <p:spPr>
              <a:xfrm>
                <a:off x="3453568" y="2087317"/>
                <a:ext cx="316408" cy="46650"/>
              </a:xfrm>
              <a:custGeom>
                <a:rect b="b" l="l" r="r" t="t"/>
                <a:pathLst>
                  <a:path extrusionOk="0" h="46650" w="316408">
                    <a:moveTo>
                      <a:pt x="154130" y="46648"/>
                    </a:moveTo>
                    <a:cubicBezTo>
                      <a:pt x="101213" y="46856"/>
                      <a:pt x="49077" y="33869"/>
                      <a:pt x="2440" y="8863"/>
                    </a:cubicBezTo>
                    <a:cubicBezTo>
                      <a:pt x="172" y="7605"/>
                      <a:pt x="-663" y="4758"/>
                      <a:pt x="568" y="2474"/>
                    </a:cubicBezTo>
                    <a:cubicBezTo>
                      <a:pt x="1826" y="206"/>
                      <a:pt x="4674" y="-629"/>
                      <a:pt x="6957" y="601"/>
                    </a:cubicBezTo>
                    <a:cubicBezTo>
                      <a:pt x="161180" y="82670"/>
                      <a:pt x="307912" y="1483"/>
                      <a:pt x="309344" y="601"/>
                    </a:cubicBezTo>
                    <a:cubicBezTo>
                      <a:pt x="311632" y="-658"/>
                      <a:pt x="314505" y="122"/>
                      <a:pt x="315844" y="2364"/>
                    </a:cubicBezTo>
                    <a:cubicBezTo>
                      <a:pt x="317043" y="4659"/>
                      <a:pt x="316276" y="7490"/>
                      <a:pt x="314081" y="8863"/>
                    </a:cubicBezTo>
                    <a:cubicBezTo>
                      <a:pt x="264408" y="33672"/>
                      <a:pt x="209653" y="46607"/>
                      <a:pt x="154130" y="46648"/>
                    </a:cubicBezTo>
                    <a:close/>
                  </a:path>
                </a:pathLst>
              </a:custGeom>
              <a:solidFill>
                <a:srgbClr val="FF5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5500"/>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1"/>
          <p:cNvSpPr txBox="1"/>
          <p:nvPr>
            <p:ph idx="4294967295" type="title"/>
          </p:nvPr>
        </p:nvSpPr>
        <p:spPr>
          <a:xfrm>
            <a:off x="498900" y="395650"/>
            <a:ext cx="311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600">
                <a:solidFill>
                  <a:srgbClr val="434343"/>
                </a:solidFill>
                <a:latin typeface="Roboto Condensed"/>
                <a:ea typeface="Roboto Condensed"/>
                <a:cs typeface="Roboto Condensed"/>
                <a:sym typeface="Roboto Condensed"/>
              </a:rPr>
              <a:t>Sommaire</a:t>
            </a:r>
            <a:endParaRPr b="1" sz="3600">
              <a:solidFill>
                <a:srgbClr val="434343"/>
              </a:solidFill>
              <a:latin typeface="Roboto Condensed"/>
              <a:ea typeface="Roboto Condensed"/>
              <a:cs typeface="Roboto Condensed"/>
              <a:sym typeface="Roboto Condensed"/>
            </a:endParaRPr>
          </a:p>
        </p:txBody>
      </p:sp>
      <p:sp>
        <p:nvSpPr>
          <p:cNvPr id="67" name="Google Shape;67;p11"/>
          <p:cNvSpPr txBox="1"/>
          <p:nvPr/>
        </p:nvSpPr>
        <p:spPr>
          <a:xfrm>
            <a:off x="3548975" y="3277775"/>
            <a:ext cx="2010900" cy="11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3500">
                <a:solidFill>
                  <a:srgbClr val="FF5500"/>
                </a:solidFill>
                <a:latin typeface="Roboto Condensed"/>
                <a:ea typeface="Roboto Condensed"/>
                <a:cs typeface="Roboto Condensed"/>
                <a:sym typeface="Roboto Condensed"/>
              </a:rPr>
              <a:t>05</a:t>
            </a:r>
            <a:endParaRPr b="1" sz="3500">
              <a:solidFill>
                <a:srgbClr val="FF5500"/>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b="1" lang="fr" sz="2400">
                <a:solidFill>
                  <a:srgbClr val="FFFFFF"/>
                </a:solidFill>
                <a:latin typeface="Roboto Condensed"/>
                <a:ea typeface="Roboto Condensed"/>
                <a:cs typeface="Roboto Condensed"/>
                <a:sym typeface="Roboto Condensed"/>
              </a:rPr>
              <a:t>Liens utiles</a:t>
            </a:r>
            <a:endParaRPr b="1">
              <a:solidFill>
                <a:srgbClr val="FFFFFF"/>
              </a:solidFill>
            </a:endParaRPr>
          </a:p>
        </p:txBody>
      </p:sp>
      <p:sp>
        <p:nvSpPr>
          <p:cNvPr id="68" name="Google Shape;68;p11"/>
          <p:cNvSpPr txBox="1"/>
          <p:nvPr/>
        </p:nvSpPr>
        <p:spPr>
          <a:xfrm>
            <a:off x="592700" y="3277775"/>
            <a:ext cx="2010900" cy="11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3500">
                <a:solidFill>
                  <a:srgbClr val="FF5500"/>
                </a:solidFill>
                <a:latin typeface="Roboto Condensed"/>
                <a:ea typeface="Roboto Condensed"/>
                <a:cs typeface="Roboto Condensed"/>
                <a:sym typeface="Roboto Condensed"/>
              </a:rPr>
              <a:t>04</a:t>
            </a:r>
            <a:endParaRPr b="1" sz="3500">
              <a:solidFill>
                <a:srgbClr val="FF5500"/>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b="1" lang="fr" sz="2400">
                <a:solidFill>
                  <a:srgbClr val="434343"/>
                </a:solidFill>
                <a:latin typeface="Roboto Condensed"/>
                <a:ea typeface="Roboto Condensed"/>
                <a:cs typeface="Roboto Condensed"/>
                <a:sym typeface="Roboto Condensed"/>
              </a:rPr>
              <a:t>Résumé du plan d’action</a:t>
            </a:r>
            <a:endParaRPr b="1">
              <a:solidFill>
                <a:srgbClr val="434343"/>
              </a:solidFill>
            </a:endParaRPr>
          </a:p>
        </p:txBody>
      </p:sp>
      <p:sp>
        <p:nvSpPr>
          <p:cNvPr id="69" name="Google Shape;69;p11"/>
          <p:cNvSpPr txBox="1"/>
          <p:nvPr/>
        </p:nvSpPr>
        <p:spPr>
          <a:xfrm>
            <a:off x="3548975" y="1563250"/>
            <a:ext cx="2010900" cy="11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3500">
                <a:solidFill>
                  <a:srgbClr val="FF5500"/>
                </a:solidFill>
                <a:latin typeface="Roboto Condensed"/>
                <a:ea typeface="Roboto Condensed"/>
                <a:cs typeface="Roboto Condensed"/>
                <a:sym typeface="Roboto Condensed"/>
              </a:rPr>
              <a:t>02</a:t>
            </a:r>
            <a:endParaRPr b="1" sz="3500">
              <a:solidFill>
                <a:srgbClr val="FF5500"/>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b="1" lang="fr" sz="2400">
                <a:solidFill>
                  <a:srgbClr val="FFFFFF"/>
                </a:solidFill>
                <a:latin typeface="Roboto Condensed"/>
                <a:ea typeface="Roboto Condensed"/>
                <a:cs typeface="Roboto Condensed"/>
                <a:sym typeface="Roboto Condensed"/>
              </a:rPr>
              <a:t>Synthèse globale</a:t>
            </a:r>
            <a:endParaRPr b="1">
              <a:solidFill>
                <a:srgbClr val="FFFFFF"/>
              </a:solidFill>
            </a:endParaRPr>
          </a:p>
        </p:txBody>
      </p:sp>
      <p:sp>
        <p:nvSpPr>
          <p:cNvPr id="70" name="Google Shape;70;p11"/>
          <p:cNvSpPr txBox="1"/>
          <p:nvPr/>
        </p:nvSpPr>
        <p:spPr>
          <a:xfrm>
            <a:off x="592700" y="1563250"/>
            <a:ext cx="2010900" cy="11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3500">
                <a:solidFill>
                  <a:srgbClr val="FF5500"/>
                </a:solidFill>
                <a:latin typeface="Roboto Condensed"/>
                <a:ea typeface="Roboto Condensed"/>
                <a:cs typeface="Roboto Condensed"/>
                <a:sym typeface="Roboto Condensed"/>
              </a:rPr>
              <a:t>01</a:t>
            </a:r>
            <a:endParaRPr b="1" sz="3500">
              <a:solidFill>
                <a:srgbClr val="FF5500"/>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b="1" lang="fr" sz="2400">
                <a:solidFill>
                  <a:srgbClr val="434343"/>
                </a:solidFill>
                <a:latin typeface="Roboto Condensed"/>
                <a:ea typeface="Roboto Condensed"/>
                <a:cs typeface="Roboto Condensed"/>
                <a:sym typeface="Roboto Condensed"/>
              </a:rPr>
              <a:t>Rappel sur l’exercice</a:t>
            </a:r>
            <a:endParaRPr b="1">
              <a:solidFill>
                <a:srgbClr val="434343"/>
              </a:solidFill>
            </a:endParaRPr>
          </a:p>
        </p:txBody>
      </p:sp>
      <p:sp>
        <p:nvSpPr>
          <p:cNvPr id="71" name="Google Shape;71;p11"/>
          <p:cNvSpPr txBox="1"/>
          <p:nvPr/>
        </p:nvSpPr>
        <p:spPr>
          <a:xfrm>
            <a:off x="6505250" y="1563250"/>
            <a:ext cx="2010900" cy="11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3500">
                <a:solidFill>
                  <a:srgbClr val="FF5500"/>
                </a:solidFill>
                <a:latin typeface="Roboto Condensed"/>
                <a:ea typeface="Roboto Condensed"/>
                <a:cs typeface="Roboto Condensed"/>
                <a:sym typeface="Roboto Condensed"/>
              </a:rPr>
              <a:t>03</a:t>
            </a:r>
            <a:endParaRPr b="1" sz="3500">
              <a:solidFill>
                <a:srgbClr val="FF5500"/>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b="1" lang="fr" sz="2400">
                <a:solidFill>
                  <a:srgbClr val="434343"/>
                </a:solidFill>
                <a:latin typeface="Roboto Condensed"/>
                <a:ea typeface="Roboto Condensed"/>
                <a:cs typeface="Roboto Condensed"/>
                <a:sym typeface="Roboto Condensed"/>
              </a:rPr>
              <a:t>Constats et observations</a:t>
            </a:r>
            <a:endParaRPr b="1">
              <a:solidFill>
                <a:srgbClr val="434343"/>
              </a:solidFill>
            </a:endParaRPr>
          </a:p>
        </p:txBody>
      </p:sp>
      <p:sp>
        <p:nvSpPr>
          <p:cNvPr id="72" name="Google Shape;72;p11"/>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cxnSp>
        <p:nvCxnSpPr>
          <p:cNvPr id="73" name="Google Shape;73;p11"/>
          <p:cNvCxnSpPr/>
          <p:nvPr/>
        </p:nvCxnSpPr>
        <p:spPr>
          <a:xfrm>
            <a:off x="712600" y="1615725"/>
            <a:ext cx="2003700" cy="0"/>
          </a:xfrm>
          <a:prstGeom prst="straightConnector1">
            <a:avLst/>
          </a:prstGeom>
          <a:noFill/>
          <a:ln cap="flat" cmpd="sng" w="9525">
            <a:solidFill>
              <a:srgbClr val="FF5500"/>
            </a:solidFill>
            <a:prstDash val="solid"/>
            <a:round/>
            <a:headEnd len="med" w="med" type="none"/>
            <a:tailEnd len="med" w="med" type="none"/>
          </a:ln>
        </p:spPr>
      </p:cxnSp>
      <p:cxnSp>
        <p:nvCxnSpPr>
          <p:cNvPr id="74" name="Google Shape;74;p11"/>
          <p:cNvCxnSpPr/>
          <p:nvPr/>
        </p:nvCxnSpPr>
        <p:spPr>
          <a:xfrm>
            <a:off x="3608925" y="1615725"/>
            <a:ext cx="2003700" cy="0"/>
          </a:xfrm>
          <a:prstGeom prst="straightConnector1">
            <a:avLst/>
          </a:prstGeom>
          <a:noFill/>
          <a:ln cap="flat" cmpd="sng" w="9525">
            <a:solidFill>
              <a:srgbClr val="FF5500"/>
            </a:solidFill>
            <a:prstDash val="solid"/>
            <a:round/>
            <a:headEnd len="med" w="med" type="none"/>
            <a:tailEnd len="med" w="med" type="none"/>
          </a:ln>
        </p:spPr>
      </p:cxnSp>
      <p:cxnSp>
        <p:nvCxnSpPr>
          <p:cNvPr id="75" name="Google Shape;75;p11"/>
          <p:cNvCxnSpPr/>
          <p:nvPr/>
        </p:nvCxnSpPr>
        <p:spPr>
          <a:xfrm>
            <a:off x="6505250" y="1615725"/>
            <a:ext cx="2003700" cy="0"/>
          </a:xfrm>
          <a:prstGeom prst="straightConnector1">
            <a:avLst/>
          </a:prstGeom>
          <a:noFill/>
          <a:ln cap="flat" cmpd="sng" w="9525">
            <a:solidFill>
              <a:srgbClr val="FF5500"/>
            </a:solidFill>
            <a:prstDash val="solid"/>
            <a:round/>
            <a:headEnd len="med" w="med" type="none"/>
            <a:tailEnd len="med" w="med" type="none"/>
          </a:ln>
        </p:spPr>
      </p:cxnSp>
      <p:cxnSp>
        <p:nvCxnSpPr>
          <p:cNvPr id="76" name="Google Shape;76;p11"/>
          <p:cNvCxnSpPr/>
          <p:nvPr/>
        </p:nvCxnSpPr>
        <p:spPr>
          <a:xfrm>
            <a:off x="6505250" y="3337275"/>
            <a:ext cx="2003700" cy="0"/>
          </a:xfrm>
          <a:prstGeom prst="straightConnector1">
            <a:avLst/>
          </a:prstGeom>
          <a:noFill/>
          <a:ln cap="flat" cmpd="sng" w="9525">
            <a:solidFill>
              <a:srgbClr val="FF5500"/>
            </a:solidFill>
            <a:prstDash val="solid"/>
            <a:round/>
            <a:headEnd len="med" w="med" type="none"/>
            <a:tailEnd len="med" w="med" type="none"/>
          </a:ln>
        </p:spPr>
      </p:cxnSp>
      <p:cxnSp>
        <p:nvCxnSpPr>
          <p:cNvPr id="77" name="Google Shape;77;p11"/>
          <p:cNvCxnSpPr/>
          <p:nvPr/>
        </p:nvCxnSpPr>
        <p:spPr>
          <a:xfrm>
            <a:off x="3552575" y="3337275"/>
            <a:ext cx="2003700" cy="0"/>
          </a:xfrm>
          <a:prstGeom prst="straightConnector1">
            <a:avLst/>
          </a:prstGeom>
          <a:noFill/>
          <a:ln cap="flat" cmpd="sng" w="9525">
            <a:solidFill>
              <a:srgbClr val="FF5500"/>
            </a:solidFill>
            <a:prstDash val="solid"/>
            <a:round/>
            <a:headEnd len="med" w="med" type="none"/>
            <a:tailEnd len="med" w="med" type="none"/>
          </a:ln>
        </p:spPr>
      </p:cxnSp>
      <p:cxnSp>
        <p:nvCxnSpPr>
          <p:cNvPr id="78" name="Google Shape;78;p11"/>
          <p:cNvCxnSpPr/>
          <p:nvPr/>
        </p:nvCxnSpPr>
        <p:spPr>
          <a:xfrm>
            <a:off x="712600" y="3337275"/>
            <a:ext cx="2003700" cy="0"/>
          </a:xfrm>
          <a:prstGeom prst="straightConnector1">
            <a:avLst/>
          </a:prstGeom>
          <a:noFill/>
          <a:ln cap="flat" cmpd="sng" w="9525">
            <a:solidFill>
              <a:srgbClr val="FF5500"/>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2"/>
          <p:cNvSpPr txBox="1"/>
          <p:nvPr/>
        </p:nvSpPr>
        <p:spPr>
          <a:xfrm>
            <a:off x="4195050" y="1609825"/>
            <a:ext cx="4282500" cy="2599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sz="1600">
                <a:solidFill>
                  <a:srgbClr val="FFFFFF"/>
                </a:solidFill>
                <a:latin typeface="Roboto Condensed"/>
                <a:ea typeface="Roboto Condensed"/>
                <a:cs typeface="Roboto Condensed"/>
                <a:sym typeface="Roboto Condensed"/>
              </a:rPr>
              <a:t>L'exercice de crise numérique constitue un outil de sensibilisation permettant d'expérimenter de manière concrète la réalité d'une cyberattaque. Cette simulation, réalisée au sein de votre établissement à un niveau débutant, visait à promouvoir les bonnes pratiques, à réfléchir aux modes de fonctionnement en situation dégradée, et à sensibiliser aux interactions avec les organismes externes tels que les ARS, le CERT, la CNIL, etc.</a:t>
            </a:r>
            <a:endParaRPr sz="1600">
              <a:solidFill>
                <a:srgbClr val="FFFFFF"/>
              </a:solidFill>
              <a:latin typeface="Roboto Condensed"/>
              <a:ea typeface="Roboto Condensed"/>
              <a:cs typeface="Roboto Condensed"/>
              <a:sym typeface="Roboto Condensed"/>
            </a:endParaRPr>
          </a:p>
        </p:txBody>
      </p:sp>
      <p:sp>
        <p:nvSpPr>
          <p:cNvPr id="84" name="Google Shape;84;p12"/>
          <p:cNvSpPr txBox="1"/>
          <p:nvPr/>
        </p:nvSpPr>
        <p:spPr>
          <a:xfrm>
            <a:off x="4195050" y="872050"/>
            <a:ext cx="38790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600">
                <a:solidFill>
                  <a:srgbClr val="FFFFFF"/>
                </a:solidFill>
                <a:latin typeface="Roboto Condensed"/>
                <a:ea typeface="Roboto Condensed"/>
                <a:cs typeface="Roboto Condensed"/>
                <a:sym typeface="Roboto Condensed"/>
              </a:rPr>
              <a:t>Rappel de l’exercice</a:t>
            </a:r>
            <a:endParaRPr sz="3600">
              <a:solidFill>
                <a:srgbClr val="FFFFFF"/>
              </a:solidFill>
              <a:latin typeface="Roboto Condensed"/>
              <a:ea typeface="Roboto Condensed"/>
              <a:cs typeface="Roboto Condensed"/>
              <a:sym typeface="Roboto Condensed"/>
            </a:endParaRPr>
          </a:p>
        </p:txBody>
      </p:sp>
      <p:cxnSp>
        <p:nvCxnSpPr>
          <p:cNvPr id="85" name="Google Shape;85;p12"/>
          <p:cNvCxnSpPr/>
          <p:nvPr/>
        </p:nvCxnSpPr>
        <p:spPr>
          <a:xfrm>
            <a:off x="4301200" y="1609825"/>
            <a:ext cx="3558000" cy="0"/>
          </a:xfrm>
          <a:prstGeom prst="straightConnector1">
            <a:avLst/>
          </a:prstGeom>
          <a:noFill/>
          <a:ln cap="flat" cmpd="sng" w="9525">
            <a:solidFill>
              <a:srgbClr val="FFFFFF"/>
            </a:solidFill>
            <a:prstDash val="solid"/>
            <a:round/>
            <a:headEnd len="med" w="med" type="none"/>
            <a:tailEnd len="med" w="med" type="none"/>
          </a:ln>
        </p:spPr>
      </p:cxnSp>
      <p:sp>
        <p:nvSpPr>
          <p:cNvPr id="86" name="Google Shape;86;p12"/>
          <p:cNvSpPr txBox="1"/>
          <p:nvPr/>
        </p:nvSpPr>
        <p:spPr>
          <a:xfrm>
            <a:off x="508000" y="677325"/>
            <a:ext cx="4110000" cy="26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9000">
                <a:solidFill>
                  <a:srgbClr val="FF5500"/>
                </a:solidFill>
                <a:latin typeface="Roboto Condensed"/>
                <a:ea typeface="Roboto Condensed"/>
                <a:cs typeface="Roboto Condensed"/>
                <a:sym typeface="Roboto Condensed"/>
              </a:rPr>
              <a:t>01</a:t>
            </a:r>
            <a:endParaRPr b="1" sz="19000">
              <a:solidFill>
                <a:srgbClr val="FF5500"/>
              </a:solidFill>
              <a:latin typeface="Roboto Condensed"/>
              <a:ea typeface="Roboto Condensed"/>
              <a:cs typeface="Roboto Condensed"/>
              <a:sym typeface="Roboto Condensed"/>
            </a:endParaRPr>
          </a:p>
        </p:txBody>
      </p:sp>
      <p:sp>
        <p:nvSpPr>
          <p:cNvPr id="87" name="Google Shape;87;p12"/>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title"/>
          </p:nvPr>
        </p:nvSpPr>
        <p:spPr>
          <a:xfrm>
            <a:off x="686200" y="269475"/>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Rappel de l’organisation de l’exercice</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93" name="Google Shape;93;p13"/>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94" name="Google Shape;94;p13"/>
          <p:cNvSpPr/>
          <p:nvPr/>
        </p:nvSpPr>
        <p:spPr>
          <a:xfrm>
            <a:off x="251800" y="1131215"/>
            <a:ext cx="1470600" cy="1857000"/>
          </a:xfrm>
          <a:prstGeom prst="rect">
            <a:avLst/>
          </a:prstGeom>
          <a:solidFill>
            <a:srgbClr val="FF66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600" u="none" cap="none" strike="noStrike">
              <a:solidFill>
                <a:srgbClr val="FFFFFF"/>
              </a:solidFill>
              <a:latin typeface="Arial"/>
              <a:ea typeface="Arial"/>
              <a:cs typeface="Arial"/>
              <a:sym typeface="Arial"/>
            </a:endParaRPr>
          </a:p>
        </p:txBody>
      </p:sp>
      <p:sp>
        <p:nvSpPr>
          <p:cNvPr id="95" name="Google Shape;95;p13"/>
          <p:cNvSpPr/>
          <p:nvPr/>
        </p:nvSpPr>
        <p:spPr>
          <a:xfrm>
            <a:off x="263951" y="3314006"/>
            <a:ext cx="1470600" cy="959100"/>
          </a:xfrm>
          <a:prstGeom prst="rect">
            <a:avLst/>
          </a:prstGeom>
          <a:solidFill>
            <a:srgbClr val="FF66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600" u="none" cap="none" strike="noStrike">
              <a:solidFill>
                <a:srgbClr val="FFFFFF"/>
              </a:solidFill>
              <a:latin typeface="Arial"/>
              <a:ea typeface="Arial"/>
              <a:cs typeface="Arial"/>
              <a:sym typeface="Arial"/>
            </a:endParaRPr>
          </a:p>
        </p:txBody>
      </p:sp>
      <p:sp>
        <p:nvSpPr>
          <p:cNvPr id="96" name="Google Shape;96;p13"/>
          <p:cNvSpPr/>
          <p:nvPr/>
        </p:nvSpPr>
        <p:spPr>
          <a:xfrm>
            <a:off x="1734531" y="1131215"/>
            <a:ext cx="3242700" cy="1857000"/>
          </a:xfrm>
          <a:prstGeom prst="rect">
            <a:avLst/>
          </a:prstGeom>
          <a:no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97" name="Google Shape;97;p13"/>
          <p:cNvSpPr/>
          <p:nvPr/>
        </p:nvSpPr>
        <p:spPr>
          <a:xfrm>
            <a:off x="1734531" y="3314006"/>
            <a:ext cx="7043700" cy="959100"/>
          </a:xfrm>
          <a:prstGeom prst="rect">
            <a:avLst/>
          </a:prstGeom>
          <a:no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98" name="Google Shape;98;p13"/>
          <p:cNvSpPr/>
          <p:nvPr/>
        </p:nvSpPr>
        <p:spPr>
          <a:xfrm>
            <a:off x="5380236" y="1131214"/>
            <a:ext cx="1470600" cy="749700"/>
          </a:xfrm>
          <a:prstGeom prst="rect">
            <a:avLst/>
          </a:prstGeom>
          <a:solidFill>
            <a:srgbClr val="FF66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600" u="none" cap="none" strike="noStrike">
              <a:solidFill>
                <a:srgbClr val="FFFFFF"/>
              </a:solidFill>
              <a:latin typeface="Arial"/>
              <a:ea typeface="Arial"/>
              <a:cs typeface="Arial"/>
              <a:sym typeface="Arial"/>
            </a:endParaRPr>
          </a:p>
        </p:txBody>
      </p:sp>
      <p:sp>
        <p:nvSpPr>
          <p:cNvPr id="99" name="Google Shape;99;p13"/>
          <p:cNvSpPr/>
          <p:nvPr/>
        </p:nvSpPr>
        <p:spPr>
          <a:xfrm>
            <a:off x="6850816" y="1131214"/>
            <a:ext cx="1927500" cy="749700"/>
          </a:xfrm>
          <a:prstGeom prst="rect">
            <a:avLst/>
          </a:prstGeom>
          <a:no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00" name="Google Shape;100;p13"/>
          <p:cNvSpPr/>
          <p:nvPr/>
        </p:nvSpPr>
        <p:spPr>
          <a:xfrm>
            <a:off x="5380235" y="2029097"/>
            <a:ext cx="1470600" cy="959100"/>
          </a:xfrm>
          <a:prstGeom prst="rect">
            <a:avLst/>
          </a:prstGeom>
          <a:solidFill>
            <a:srgbClr val="FF66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600" u="none" cap="none" strike="noStrike">
              <a:solidFill>
                <a:srgbClr val="FFFFFF"/>
              </a:solidFill>
              <a:latin typeface="Arial"/>
              <a:ea typeface="Arial"/>
              <a:cs typeface="Arial"/>
              <a:sym typeface="Arial"/>
            </a:endParaRPr>
          </a:p>
        </p:txBody>
      </p:sp>
      <p:sp>
        <p:nvSpPr>
          <p:cNvPr id="101" name="Google Shape;101;p13"/>
          <p:cNvSpPr/>
          <p:nvPr/>
        </p:nvSpPr>
        <p:spPr>
          <a:xfrm>
            <a:off x="6850816" y="2029097"/>
            <a:ext cx="1927500" cy="959100"/>
          </a:xfrm>
          <a:prstGeom prst="rect">
            <a:avLst/>
          </a:prstGeom>
          <a:no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descr="Target outline" id="102" name="Google Shape;102;p13"/>
          <p:cNvPicPr preferRelativeResize="0"/>
          <p:nvPr/>
        </p:nvPicPr>
        <p:blipFill rotWithShape="1">
          <a:blip r:embed="rId3">
            <a:alphaModFix/>
          </a:blip>
          <a:srcRect b="0" l="0" r="0" t="0"/>
          <a:stretch/>
        </p:blipFill>
        <p:spPr>
          <a:xfrm>
            <a:off x="762573" y="1407719"/>
            <a:ext cx="432000" cy="432000"/>
          </a:xfrm>
          <a:prstGeom prst="rect">
            <a:avLst/>
          </a:prstGeom>
          <a:noFill/>
          <a:ln>
            <a:noFill/>
          </a:ln>
        </p:spPr>
      </p:pic>
      <p:sp>
        <p:nvSpPr>
          <p:cNvPr id="103" name="Google Shape;103;p13"/>
          <p:cNvSpPr txBox="1"/>
          <p:nvPr/>
        </p:nvSpPr>
        <p:spPr>
          <a:xfrm>
            <a:off x="364859" y="1881051"/>
            <a:ext cx="1268700" cy="7389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fr" sz="1400" u="none" cap="none" strike="noStrike">
                <a:solidFill>
                  <a:srgbClr val="FFFFFF"/>
                </a:solidFill>
                <a:latin typeface="Roboto Condensed"/>
                <a:ea typeface="Roboto Condensed"/>
                <a:cs typeface="Roboto Condensed"/>
                <a:sym typeface="Roboto Condensed"/>
              </a:rPr>
              <a:t>Rappel des principaux objectifs</a:t>
            </a:r>
            <a:endParaRPr b="1" i="0" sz="1400" u="none" cap="none" strike="noStrike">
              <a:solidFill>
                <a:srgbClr val="FFFFFF"/>
              </a:solidFill>
              <a:latin typeface="Roboto Condensed"/>
              <a:ea typeface="Roboto Condensed"/>
              <a:cs typeface="Roboto Condensed"/>
              <a:sym typeface="Roboto Condensed"/>
            </a:endParaRPr>
          </a:p>
        </p:txBody>
      </p:sp>
      <p:pic>
        <p:nvPicPr>
          <p:cNvPr descr="Flip calendar outline" id="104" name="Google Shape;104;p13"/>
          <p:cNvPicPr preferRelativeResize="0"/>
          <p:nvPr/>
        </p:nvPicPr>
        <p:blipFill rotWithShape="1">
          <a:blip r:embed="rId4">
            <a:alphaModFix/>
          </a:blip>
          <a:srcRect b="0" l="0" r="0" t="0"/>
          <a:stretch/>
        </p:blipFill>
        <p:spPr>
          <a:xfrm>
            <a:off x="5517311" y="1290132"/>
            <a:ext cx="432000" cy="432000"/>
          </a:xfrm>
          <a:prstGeom prst="rect">
            <a:avLst/>
          </a:prstGeom>
          <a:noFill/>
          <a:ln>
            <a:noFill/>
          </a:ln>
        </p:spPr>
      </p:pic>
      <p:sp>
        <p:nvSpPr>
          <p:cNvPr id="105" name="Google Shape;105;p13"/>
          <p:cNvSpPr txBox="1"/>
          <p:nvPr/>
        </p:nvSpPr>
        <p:spPr>
          <a:xfrm>
            <a:off x="5713151" y="1352232"/>
            <a:ext cx="1121700" cy="3078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fr" sz="1400" u="none" cap="none" strike="noStrike">
                <a:solidFill>
                  <a:srgbClr val="FFFFFF"/>
                </a:solidFill>
                <a:latin typeface="Roboto Condensed"/>
                <a:ea typeface="Roboto Condensed"/>
                <a:cs typeface="Roboto Condensed"/>
                <a:sym typeface="Roboto Condensed"/>
              </a:rPr>
              <a:t>Date</a:t>
            </a:r>
            <a:endParaRPr b="1" i="0" sz="1400" u="none" cap="none" strike="noStrike">
              <a:solidFill>
                <a:srgbClr val="FFFFFF"/>
              </a:solidFill>
              <a:latin typeface="Roboto Condensed"/>
              <a:ea typeface="Roboto Condensed"/>
              <a:cs typeface="Roboto Condensed"/>
              <a:sym typeface="Roboto Condensed"/>
            </a:endParaRPr>
          </a:p>
        </p:txBody>
      </p:sp>
      <p:pic>
        <p:nvPicPr>
          <p:cNvPr descr="Group success outline" id="106" name="Google Shape;106;p13"/>
          <p:cNvPicPr preferRelativeResize="0"/>
          <p:nvPr/>
        </p:nvPicPr>
        <p:blipFill rotWithShape="1">
          <a:blip r:embed="rId5">
            <a:alphaModFix/>
          </a:blip>
          <a:srcRect b="0" l="0" r="0" t="0"/>
          <a:stretch/>
        </p:blipFill>
        <p:spPr>
          <a:xfrm>
            <a:off x="5899494" y="2130455"/>
            <a:ext cx="432000" cy="432000"/>
          </a:xfrm>
          <a:prstGeom prst="rect">
            <a:avLst/>
          </a:prstGeom>
          <a:noFill/>
          <a:ln>
            <a:noFill/>
          </a:ln>
        </p:spPr>
      </p:pic>
      <p:sp>
        <p:nvSpPr>
          <p:cNvPr id="107" name="Google Shape;107;p13"/>
          <p:cNvSpPr txBox="1"/>
          <p:nvPr/>
        </p:nvSpPr>
        <p:spPr>
          <a:xfrm>
            <a:off x="5481144" y="2547970"/>
            <a:ext cx="1268700" cy="3078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fr" sz="1400" u="none" cap="none" strike="noStrike">
                <a:solidFill>
                  <a:srgbClr val="FFFFFF"/>
                </a:solidFill>
                <a:latin typeface="Roboto Condensed"/>
                <a:ea typeface="Roboto Condensed"/>
                <a:cs typeface="Roboto Condensed"/>
                <a:sym typeface="Roboto Condensed"/>
              </a:rPr>
              <a:t>Participants</a:t>
            </a:r>
            <a:endParaRPr b="1" i="0" sz="1400" u="none" cap="none" strike="noStrike">
              <a:solidFill>
                <a:srgbClr val="FFFFFF"/>
              </a:solidFill>
              <a:latin typeface="Roboto Condensed"/>
              <a:ea typeface="Roboto Condensed"/>
              <a:cs typeface="Roboto Condensed"/>
              <a:sym typeface="Roboto Condensed"/>
            </a:endParaRPr>
          </a:p>
        </p:txBody>
      </p:sp>
      <p:pic>
        <p:nvPicPr>
          <p:cNvPr descr="Marker outline" id="108" name="Google Shape;108;p13"/>
          <p:cNvPicPr preferRelativeResize="0"/>
          <p:nvPr/>
        </p:nvPicPr>
        <p:blipFill rotWithShape="1">
          <a:blip r:embed="rId6">
            <a:alphaModFix/>
          </a:blip>
          <a:srcRect b="0" l="0" r="0" t="0"/>
          <a:stretch/>
        </p:blipFill>
        <p:spPr>
          <a:xfrm>
            <a:off x="278891" y="3314005"/>
            <a:ext cx="432000" cy="432000"/>
          </a:xfrm>
          <a:prstGeom prst="rect">
            <a:avLst/>
          </a:prstGeom>
          <a:noFill/>
          <a:ln>
            <a:noFill/>
          </a:ln>
        </p:spPr>
      </p:pic>
      <p:sp>
        <p:nvSpPr>
          <p:cNvPr id="109" name="Google Shape;109;p13"/>
          <p:cNvSpPr txBox="1"/>
          <p:nvPr/>
        </p:nvSpPr>
        <p:spPr>
          <a:xfrm>
            <a:off x="364858" y="3424273"/>
            <a:ext cx="1268700" cy="7389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i="0" lang="fr" sz="1400" u="none" cap="none" strike="noStrike">
                <a:solidFill>
                  <a:srgbClr val="FFFFFF"/>
                </a:solidFill>
                <a:latin typeface="Roboto Condensed"/>
                <a:ea typeface="Roboto Condensed"/>
                <a:cs typeface="Roboto Condensed"/>
                <a:sym typeface="Roboto Condensed"/>
              </a:rPr>
              <a:t>Lieu de réalisation de l’exercice</a:t>
            </a:r>
            <a:endParaRPr b="1" i="0" sz="1400" u="none" cap="none" strike="noStrike">
              <a:solidFill>
                <a:srgbClr val="FFFFFF"/>
              </a:solidFill>
              <a:latin typeface="Roboto Condensed"/>
              <a:ea typeface="Roboto Condensed"/>
              <a:cs typeface="Roboto Condensed"/>
              <a:sym typeface="Roboto Condensed"/>
            </a:endParaRPr>
          </a:p>
        </p:txBody>
      </p:sp>
      <p:sp>
        <p:nvSpPr>
          <p:cNvPr id="110" name="Google Shape;110;p13"/>
          <p:cNvSpPr txBox="1"/>
          <p:nvPr/>
        </p:nvSpPr>
        <p:spPr>
          <a:xfrm flipH="1">
            <a:off x="1853464" y="1266069"/>
            <a:ext cx="2968800" cy="1587300"/>
          </a:xfrm>
          <a:prstGeom prst="rect">
            <a:avLst/>
          </a:prstGeom>
          <a:noFill/>
          <a:ln>
            <a:noFill/>
          </a:ln>
        </p:spPr>
        <p:txBody>
          <a:bodyPr anchorCtr="0" anchor="t" bIns="36000" lIns="108000" spcFirstLastPara="1" rIns="108000" wrap="square" tIns="36000">
            <a:noAutofit/>
          </a:bodyPr>
          <a:lstStyle/>
          <a:p>
            <a:pPr indent="-177800" lvl="0" marL="171450" marR="0" rtl="0" algn="just">
              <a:spcBef>
                <a:spcPts val="0"/>
              </a:spcBef>
              <a:spcAft>
                <a:spcPts val="0"/>
              </a:spcAft>
              <a:buClr>
                <a:schemeClr val="lt1"/>
              </a:buClr>
              <a:buSzPts val="1100"/>
              <a:buFont typeface="Roboto Condensed"/>
              <a:buChar char="•"/>
            </a:pPr>
            <a:r>
              <a:rPr i="0" lang="fr" sz="1100" u="none" cap="none" strike="noStrike">
                <a:solidFill>
                  <a:schemeClr val="lt1"/>
                </a:solidFill>
                <a:latin typeface="Roboto Condensed"/>
                <a:ea typeface="Roboto Condensed"/>
                <a:cs typeface="Roboto Condensed"/>
                <a:sym typeface="Roboto Condensed"/>
              </a:rPr>
              <a:t>Découvrir la gestion de crise cyber en condition réelle dans le contexte de votre établissement de santé</a:t>
            </a:r>
            <a:endParaRPr i="0" sz="1100" u="none" cap="none" strike="noStrike">
              <a:solidFill>
                <a:schemeClr val="lt1"/>
              </a:solidFill>
              <a:latin typeface="Roboto Condensed"/>
              <a:ea typeface="Roboto Condensed"/>
              <a:cs typeface="Roboto Condensed"/>
              <a:sym typeface="Roboto Condensed"/>
            </a:endParaRPr>
          </a:p>
          <a:p>
            <a:pPr indent="-177800" lvl="0" marL="171450" marR="0" rtl="0" algn="just">
              <a:spcBef>
                <a:spcPts val="600"/>
              </a:spcBef>
              <a:spcAft>
                <a:spcPts val="0"/>
              </a:spcAft>
              <a:buClr>
                <a:schemeClr val="lt1"/>
              </a:buClr>
              <a:buSzPts val="1100"/>
              <a:buFont typeface="Roboto Condensed"/>
              <a:buChar char="•"/>
            </a:pPr>
            <a:r>
              <a:rPr i="0" lang="fr" sz="1100" u="none" cap="none" strike="noStrike">
                <a:solidFill>
                  <a:schemeClr val="lt1"/>
                </a:solidFill>
                <a:latin typeface="Roboto Condensed"/>
                <a:ea typeface="Roboto Condensed"/>
                <a:cs typeface="Roboto Condensed"/>
                <a:sym typeface="Roboto Condensed"/>
              </a:rPr>
              <a:t>Comprendre l’écosystème cyber de votre structure </a:t>
            </a:r>
            <a:endParaRPr sz="1100">
              <a:solidFill>
                <a:schemeClr val="lt1"/>
              </a:solidFill>
              <a:latin typeface="Roboto Condensed"/>
              <a:ea typeface="Roboto Condensed"/>
              <a:cs typeface="Roboto Condensed"/>
              <a:sym typeface="Roboto Condensed"/>
            </a:endParaRPr>
          </a:p>
          <a:p>
            <a:pPr indent="-177800" lvl="0" marL="171450" marR="0" rtl="0" algn="just">
              <a:spcBef>
                <a:spcPts val="600"/>
              </a:spcBef>
              <a:spcAft>
                <a:spcPts val="0"/>
              </a:spcAft>
              <a:buClr>
                <a:schemeClr val="lt1"/>
              </a:buClr>
              <a:buSzPts val="1100"/>
              <a:buFont typeface="Roboto Condensed"/>
              <a:buChar char="•"/>
            </a:pPr>
            <a:r>
              <a:rPr i="0" lang="fr" sz="1100" u="none" cap="none" strike="noStrike">
                <a:solidFill>
                  <a:schemeClr val="lt1"/>
                </a:solidFill>
                <a:latin typeface="Roboto Condensed"/>
                <a:ea typeface="Roboto Condensed"/>
                <a:cs typeface="Roboto Condensed"/>
                <a:sym typeface="Roboto Condensed"/>
              </a:rPr>
              <a:t>Appréhender les premiers bons réflexes en situation de crise cyber</a:t>
            </a:r>
            <a:endParaRPr sz="1100">
              <a:solidFill>
                <a:schemeClr val="lt1"/>
              </a:solidFill>
              <a:latin typeface="Roboto Condensed"/>
              <a:ea typeface="Roboto Condensed"/>
              <a:cs typeface="Roboto Condensed"/>
              <a:sym typeface="Roboto Condensed"/>
            </a:endParaRPr>
          </a:p>
          <a:p>
            <a:pPr indent="-177800" lvl="0" marL="171450" marR="0" rtl="0" algn="just">
              <a:spcBef>
                <a:spcPts val="600"/>
              </a:spcBef>
              <a:spcAft>
                <a:spcPts val="0"/>
              </a:spcAft>
              <a:buClr>
                <a:schemeClr val="lt1"/>
              </a:buClr>
              <a:buSzPts val="1100"/>
              <a:buFont typeface="Roboto Condensed"/>
              <a:buChar char="•"/>
            </a:pPr>
            <a:r>
              <a:rPr i="0" lang="fr" sz="1100" u="none" cap="none" strike="noStrike">
                <a:solidFill>
                  <a:schemeClr val="lt1"/>
                </a:solidFill>
                <a:latin typeface="Roboto Condensed"/>
                <a:ea typeface="Roboto Condensed"/>
                <a:cs typeface="Roboto Condensed"/>
                <a:sym typeface="Roboto Condensed"/>
              </a:rPr>
              <a:t>Assurer au mieux la continuité des soins</a:t>
            </a:r>
            <a:endParaRPr sz="1100">
              <a:solidFill>
                <a:schemeClr val="lt1"/>
              </a:solidFill>
              <a:latin typeface="Roboto Condensed"/>
              <a:ea typeface="Roboto Condensed"/>
              <a:cs typeface="Roboto Condensed"/>
              <a:sym typeface="Roboto Condensed"/>
            </a:endParaRPr>
          </a:p>
        </p:txBody>
      </p:sp>
      <p:sp>
        <p:nvSpPr>
          <p:cNvPr id="111" name="Google Shape;111;p13"/>
          <p:cNvSpPr txBox="1"/>
          <p:nvPr/>
        </p:nvSpPr>
        <p:spPr>
          <a:xfrm flipH="1">
            <a:off x="1835450" y="3492023"/>
            <a:ext cx="4714200" cy="749700"/>
          </a:xfrm>
          <a:prstGeom prst="rect">
            <a:avLst/>
          </a:prstGeom>
          <a:noFill/>
          <a:ln cap="flat" cmpd="sng" w="9525">
            <a:solidFill>
              <a:srgbClr val="FF6600"/>
            </a:solidFill>
            <a:prstDash val="solid"/>
            <a:round/>
            <a:headEnd len="sm" w="sm" type="none"/>
            <a:tailEnd len="sm" w="sm" type="none"/>
          </a:ln>
        </p:spPr>
        <p:txBody>
          <a:bodyPr anchorCtr="0" anchor="t" bIns="36000" lIns="108000" spcFirstLastPara="1" rIns="108000" wrap="square" tIns="36000">
            <a:noAutofit/>
          </a:bodyPr>
          <a:lstStyle/>
          <a:p>
            <a:pPr indent="0" lvl="0" marL="0" marR="0" rtl="0" algn="just">
              <a:spcBef>
                <a:spcPts val="0"/>
              </a:spcBef>
              <a:spcAft>
                <a:spcPts val="0"/>
              </a:spcAft>
              <a:buNone/>
            </a:pPr>
            <a:r>
              <a:rPr b="1" lang="fr" sz="1100">
                <a:solidFill>
                  <a:srgbClr val="FF5500"/>
                </a:solidFill>
                <a:highlight>
                  <a:srgbClr val="FFFF00"/>
                </a:highlight>
                <a:latin typeface="Roboto Condensed"/>
                <a:ea typeface="Roboto Condensed"/>
                <a:cs typeface="Roboto Condensed"/>
                <a:sym typeface="Roboto Condensed"/>
              </a:rPr>
              <a:t>Etablissement</a:t>
            </a:r>
            <a:endParaRPr sz="1500">
              <a:solidFill>
                <a:srgbClr val="FF5500"/>
              </a:solidFill>
              <a:latin typeface="Roboto Condensed"/>
              <a:ea typeface="Roboto Condensed"/>
              <a:cs typeface="Roboto Condensed"/>
              <a:sym typeface="Roboto Condensed"/>
            </a:endParaRPr>
          </a:p>
          <a:p>
            <a:pPr indent="-177800" lvl="0" marL="171450" marR="0" rtl="0" algn="just">
              <a:spcBef>
                <a:spcPts val="600"/>
              </a:spcBef>
              <a:spcAft>
                <a:spcPts val="0"/>
              </a:spcAft>
              <a:buClr>
                <a:schemeClr val="lt1"/>
              </a:buClr>
              <a:buSzPts val="1100"/>
              <a:buFont typeface="Roboto Condensed"/>
              <a:buChar char="•"/>
            </a:pPr>
            <a:r>
              <a:rPr i="0" lang="fr" sz="1100" u="none" cap="none" strike="noStrike">
                <a:solidFill>
                  <a:schemeClr val="lt1"/>
                </a:solidFill>
                <a:latin typeface="Roboto Condensed"/>
                <a:ea typeface="Roboto Condensed"/>
                <a:cs typeface="Roboto Condensed"/>
                <a:sym typeface="Roboto Condensed"/>
              </a:rPr>
              <a:t>1 salle de crise pour les joueurs, l’animateur principal et l'observateur</a:t>
            </a:r>
            <a:endParaRPr sz="1100">
              <a:solidFill>
                <a:schemeClr val="lt1"/>
              </a:solidFill>
              <a:latin typeface="Roboto Condensed"/>
              <a:ea typeface="Roboto Condensed"/>
              <a:cs typeface="Roboto Condensed"/>
              <a:sym typeface="Roboto Condensed"/>
            </a:endParaRPr>
          </a:p>
          <a:p>
            <a:pPr indent="-107950" lvl="0" marL="171450" marR="0" rtl="0" algn="just">
              <a:spcBef>
                <a:spcPts val="300"/>
              </a:spcBef>
              <a:spcAft>
                <a:spcPts val="0"/>
              </a:spcAft>
              <a:buClr>
                <a:srgbClr val="000000"/>
              </a:buClr>
              <a:buSzPts val="1000"/>
              <a:buFont typeface="Arial"/>
              <a:buNone/>
            </a:pPr>
            <a:r>
              <a:t/>
            </a:r>
            <a:endParaRPr i="0" sz="1100" u="none" cap="none" strike="noStrike">
              <a:solidFill>
                <a:schemeClr val="lt1"/>
              </a:solidFill>
              <a:latin typeface="Roboto Condensed"/>
              <a:ea typeface="Roboto Condensed"/>
              <a:cs typeface="Roboto Condensed"/>
              <a:sym typeface="Roboto Condensed"/>
            </a:endParaRPr>
          </a:p>
        </p:txBody>
      </p:sp>
      <p:sp>
        <p:nvSpPr>
          <p:cNvPr id="112" name="Google Shape;112;p13"/>
          <p:cNvSpPr txBox="1"/>
          <p:nvPr/>
        </p:nvSpPr>
        <p:spPr>
          <a:xfrm flipH="1">
            <a:off x="6948752" y="2152228"/>
            <a:ext cx="1723200" cy="668100"/>
          </a:xfrm>
          <a:prstGeom prst="rect">
            <a:avLst/>
          </a:prstGeom>
          <a:noFill/>
          <a:ln>
            <a:noFill/>
          </a:ln>
        </p:spPr>
        <p:txBody>
          <a:bodyPr anchorCtr="0" anchor="t" bIns="36000" lIns="108000" spcFirstLastPara="1" rIns="108000" wrap="square" tIns="36000">
            <a:noAutofit/>
          </a:bodyPr>
          <a:lstStyle/>
          <a:p>
            <a:pPr indent="-177800" lvl="0" marL="171450" marR="0" rtl="0" algn="just">
              <a:spcBef>
                <a:spcPts val="0"/>
              </a:spcBef>
              <a:spcAft>
                <a:spcPts val="0"/>
              </a:spcAft>
              <a:buClr>
                <a:srgbClr val="7F7F7F"/>
              </a:buClr>
              <a:buSzPts val="1100"/>
              <a:buFont typeface="Roboto Condensed"/>
              <a:buChar char="•"/>
            </a:pPr>
            <a:r>
              <a:rPr lang="fr" sz="1100">
                <a:solidFill>
                  <a:srgbClr val="7F7F7F"/>
                </a:solidFill>
                <a:highlight>
                  <a:srgbClr val="FFFF00"/>
                </a:highlight>
                <a:latin typeface="Roboto Condensed"/>
                <a:ea typeface="Roboto Condensed"/>
                <a:cs typeface="Roboto Condensed"/>
                <a:sym typeface="Roboto Condensed"/>
              </a:rPr>
              <a:t>xx</a:t>
            </a:r>
            <a:r>
              <a:rPr i="0" lang="fr" sz="1100" u="none" cap="none" strike="noStrike">
                <a:solidFill>
                  <a:srgbClr val="7F7F7F"/>
                </a:solidFill>
                <a:highlight>
                  <a:srgbClr val="FFFF00"/>
                </a:highlight>
                <a:latin typeface="Roboto Condensed"/>
                <a:ea typeface="Roboto Condensed"/>
                <a:cs typeface="Roboto Condensed"/>
                <a:sym typeface="Roboto Condensed"/>
              </a:rPr>
              <a:t> joueurs</a:t>
            </a:r>
            <a:endParaRPr i="0" sz="1100" u="none" cap="none" strike="noStrike">
              <a:solidFill>
                <a:srgbClr val="FFFFFF"/>
              </a:solidFill>
              <a:highlight>
                <a:srgbClr val="FFFF00"/>
              </a:highlight>
              <a:latin typeface="Roboto Condensed"/>
              <a:ea typeface="Roboto Condensed"/>
              <a:cs typeface="Roboto Condensed"/>
              <a:sym typeface="Roboto Condensed"/>
            </a:endParaRPr>
          </a:p>
          <a:p>
            <a:pPr indent="-177800" lvl="0" marL="171450" marR="0" rtl="0" algn="just">
              <a:spcBef>
                <a:spcPts val="600"/>
              </a:spcBef>
              <a:spcAft>
                <a:spcPts val="0"/>
              </a:spcAft>
              <a:buClr>
                <a:srgbClr val="7F7F7F"/>
              </a:buClr>
              <a:buSzPts val="1100"/>
              <a:buFont typeface="Roboto Condensed"/>
              <a:buChar char="•"/>
            </a:pPr>
            <a:r>
              <a:rPr lang="fr" sz="1100">
                <a:solidFill>
                  <a:srgbClr val="7F7F7F"/>
                </a:solidFill>
                <a:highlight>
                  <a:srgbClr val="FFFF00"/>
                </a:highlight>
                <a:latin typeface="Roboto Condensed"/>
                <a:ea typeface="Roboto Condensed"/>
                <a:cs typeface="Roboto Condensed"/>
                <a:sym typeface="Roboto Condensed"/>
              </a:rPr>
              <a:t>xx</a:t>
            </a:r>
            <a:r>
              <a:rPr i="0" lang="fr" sz="1100" u="none" cap="none" strike="noStrike">
                <a:solidFill>
                  <a:srgbClr val="7F7F7F"/>
                </a:solidFill>
                <a:highlight>
                  <a:srgbClr val="FFFF00"/>
                </a:highlight>
                <a:latin typeface="Roboto Condensed"/>
                <a:ea typeface="Roboto Condensed"/>
                <a:cs typeface="Roboto Condensed"/>
                <a:sym typeface="Roboto Condensed"/>
              </a:rPr>
              <a:t> animateur</a:t>
            </a:r>
            <a:endParaRPr sz="1500">
              <a:latin typeface="Roboto Condensed"/>
              <a:ea typeface="Roboto Condensed"/>
              <a:cs typeface="Roboto Condensed"/>
              <a:sym typeface="Roboto Condensed"/>
            </a:endParaRPr>
          </a:p>
          <a:p>
            <a:pPr indent="-177800" lvl="0" marL="171450" marR="0" rtl="0" algn="just">
              <a:spcBef>
                <a:spcPts val="600"/>
              </a:spcBef>
              <a:spcAft>
                <a:spcPts val="0"/>
              </a:spcAft>
              <a:buClr>
                <a:srgbClr val="7F7F7F"/>
              </a:buClr>
              <a:buSzPts val="1100"/>
              <a:buFont typeface="Roboto Condensed"/>
              <a:buChar char="•"/>
            </a:pPr>
            <a:r>
              <a:rPr lang="fr" sz="1100">
                <a:solidFill>
                  <a:srgbClr val="7F7F7F"/>
                </a:solidFill>
                <a:highlight>
                  <a:srgbClr val="FFFF00"/>
                </a:highlight>
                <a:latin typeface="Roboto Condensed"/>
                <a:ea typeface="Roboto Condensed"/>
                <a:cs typeface="Roboto Condensed"/>
                <a:sym typeface="Roboto Condensed"/>
              </a:rPr>
              <a:t>xx</a:t>
            </a:r>
            <a:r>
              <a:rPr i="0" lang="fr" sz="1100" u="none" cap="none" strike="noStrike">
                <a:solidFill>
                  <a:srgbClr val="7F7F7F"/>
                </a:solidFill>
                <a:highlight>
                  <a:srgbClr val="FFFF00"/>
                </a:highlight>
                <a:latin typeface="Roboto Condensed"/>
                <a:ea typeface="Roboto Condensed"/>
                <a:cs typeface="Roboto Condensed"/>
                <a:sym typeface="Roboto Condensed"/>
              </a:rPr>
              <a:t> observateur</a:t>
            </a:r>
            <a:endParaRPr sz="1500">
              <a:latin typeface="Roboto Condensed"/>
              <a:ea typeface="Roboto Condensed"/>
              <a:cs typeface="Roboto Condensed"/>
              <a:sym typeface="Roboto Condensed"/>
            </a:endParaRPr>
          </a:p>
        </p:txBody>
      </p:sp>
      <p:sp>
        <p:nvSpPr>
          <p:cNvPr id="113" name="Google Shape;113;p13"/>
          <p:cNvSpPr txBox="1"/>
          <p:nvPr/>
        </p:nvSpPr>
        <p:spPr>
          <a:xfrm flipH="1">
            <a:off x="6899550" y="1233922"/>
            <a:ext cx="1723500" cy="588000"/>
          </a:xfrm>
          <a:prstGeom prst="rect">
            <a:avLst/>
          </a:prstGeom>
          <a:noFill/>
          <a:ln>
            <a:noFill/>
          </a:ln>
        </p:spPr>
        <p:txBody>
          <a:bodyPr anchorCtr="0" anchor="t" bIns="36000" lIns="108000" spcFirstLastPara="1" rIns="108000" wrap="square" tIns="36000">
            <a:noAutofit/>
          </a:bodyPr>
          <a:lstStyle/>
          <a:p>
            <a:pPr indent="0" lvl="0" marL="0" marR="0" rtl="0" algn="just">
              <a:spcBef>
                <a:spcPts val="0"/>
              </a:spcBef>
              <a:spcAft>
                <a:spcPts val="0"/>
              </a:spcAft>
              <a:buNone/>
            </a:pPr>
            <a:r>
              <a:rPr b="1" lang="fr" sz="1100">
                <a:solidFill>
                  <a:srgbClr val="FF5500"/>
                </a:solidFill>
                <a:highlight>
                  <a:srgbClr val="FFFF00"/>
                </a:highlight>
                <a:latin typeface="Roboto Condensed"/>
                <a:ea typeface="Roboto Condensed"/>
                <a:cs typeface="Roboto Condensed"/>
                <a:sym typeface="Roboto Condensed"/>
              </a:rPr>
              <a:t>Date</a:t>
            </a:r>
            <a:endParaRPr sz="1500">
              <a:solidFill>
                <a:srgbClr val="FF5500"/>
              </a:solidFill>
              <a:latin typeface="Roboto Condensed"/>
              <a:ea typeface="Roboto Condensed"/>
              <a:cs typeface="Roboto Condensed"/>
              <a:sym typeface="Roboto Condensed"/>
            </a:endParaRPr>
          </a:p>
          <a:p>
            <a:pPr indent="-177800" lvl="0" marL="171450" marR="0" rtl="0" algn="just">
              <a:spcBef>
                <a:spcPts val="600"/>
              </a:spcBef>
              <a:spcAft>
                <a:spcPts val="0"/>
              </a:spcAft>
              <a:buClr>
                <a:srgbClr val="7F7F7F"/>
              </a:buClr>
              <a:buSzPts val="1100"/>
              <a:buFont typeface="Roboto Condensed"/>
              <a:buChar char="•"/>
            </a:pPr>
            <a:r>
              <a:rPr lang="fr" sz="1100">
                <a:solidFill>
                  <a:srgbClr val="7F7F7F"/>
                </a:solidFill>
                <a:highlight>
                  <a:srgbClr val="FFFF00"/>
                </a:highlight>
                <a:latin typeface="Roboto Condensed"/>
                <a:ea typeface="Roboto Condensed"/>
                <a:cs typeface="Roboto Condensed"/>
                <a:sym typeface="Roboto Condensed"/>
              </a:rPr>
              <a:t>Heure</a:t>
            </a:r>
            <a:endParaRPr sz="1500">
              <a:latin typeface="Roboto Condensed"/>
              <a:ea typeface="Roboto Condensed"/>
              <a:cs typeface="Roboto Condensed"/>
              <a:sym typeface="Roboto Condensed"/>
            </a:endParaRPr>
          </a:p>
          <a:p>
            <a:pPr indent="-107950" lvl="0" marL="171450" marR="0" rtl="0" algn="just">
              <a:spcBef>
                <a:spcPts val="300"/>
              </a:spcBef>
              <a:spcAft>
                <a:spcPts val="0"/>
              </a:spcAft>
              <a:buClr>
                <a:srgbClr val="000000"/>
              </a:buClr>
              <a:buSzPts val="1000"/>
              <a:buFont typeface="Arial"/>
              <a:buNone/>
            </a:pPr>
            <a:r>
              <a:t/>
            </a:r>
            <a:endParaRPr i="0" sz="1000" u="none" cap="none" strike="noStrike">
              <a:solidFill>
                <a:srgbClr val="FFFFFF"/>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txBox="1"/>
          <p:nvPr/>
        </p:nvSpPr>
        <p:spPr>
          <a:xfrm>
            <a:off x="4171775" y="1368325"/>
            <a:ext cx="4314300" cy="2599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600">
                <a:solidFill>
                  <a:srgbClr val="FFFFFF"/>
                </a:solidFill>
                <a:latin typeface="Roboto Condensed"/>
                <a:ea typeface="Roboto Condensed"/>
                <a:cs typeface="Roboto Condensed"/>
                <a:sym typeface="Roboto Condensed"/>
              </a:rPr>
              <a:t>La synthèse générale repose sur une grille d’évaluation structurée autour de plusieurs thématiques. Son objectif est d’évaluer de manière objective le déroulement de l’exercice de crise ainsi que les réponses fournies par l’ensemble de la cellule de crise de l’établissement.</a:t>
            </a:r>
            <a:endParaRPr sz="1600">
              <a:solidFill>
                <a:srgbClr val="FFFFFF"/>
              </a:solidFill>
              <a:latin typeface="Roboto Condensed"/>
              <a:ea typeface="Roboto Condensed"/>
              <a:cs typeface="Roboto Condensed"/>
              <a:sym typeface="Roboto Condensed"/>
            </a:endParaRPr>
          </a:p>
          <a:p>
            <a:pPr indent="0" lvl="0" marL="0" rtl="0" algn="just">
              <a:lnSpc>
                <a:spcPct val="115000"/>
              </a:lnSpc>
              <a:spcBef>
                <a:spcPts val="1200"/>
              </a:spcBef>
              <a:spcAft>
                <a:spcPts val="0"/>
              </a:spcAft>
              <a:buClr>
                <a:schemeClr val="dk1"/>
              </a:buClr>
              <a:buSzPts val="1100"/>
              <a:buFont typeface="Arial"/>
              <a:buNone/>
            </a:pPr>
            <a:r>
              <a:rPr lang="fr" sz="1600">
                <a:solidFill>
                  <a:srgbClr val="FFFFFF"/>
                </a:solidFill>
                <a:latin typeface="Roboto Condensed"/>
                <a:ea typeface="Roboto Condensed"/>
                <a:cs typeface="Roboto Condensed"/>
                <a:sym typeface="Roboto Condensed"/>
              </a:rPr>
              <a:t>Cette grille d’évaluation est complétée par l’observateur de l’exercice, qui attribue une note sur une échelle allant de 0 à 3.</a:t>
            </a:r>
            <a:endParaRPr sz="1600">
              <a:solidFill>
                <a:srgbClr val="FFFFFF"/>
              </a:solidFill>
              <a:latin typeface="Roboto Condensed"/>
              <a:ea typeface="Roboto Condensed"/>
              <a:cs typeface="Roboto Condensed"/>
              <a:sym typeface="Roboto Condensed"/>
            </a:endParaRPr>
          </a:p>
          <a:p>
            <a:pPr indent="0" lvl="0" marL="0" rtl="0" algn="just">
              <a:spcBef>
                <a:spcPts val="1200"/>
              </a:spcBef>
              <a:spcAft>
                <a:spcPts val="0"/>
              </a:spcAft>
              <a:buNone/>
            </a:pPr>
            <a:r>
              <a:t/>
            </a:r>
            <a:endParaRPr sz="1600">
              <a:solidFill>
                <a:srgbClr val="FFFFFF"/>
              </a:solidFill>
              <a:latin typeface="Roboto Condensed"/>
              <a:ea typeface="Roboto Condensed"/>
              <a:cs typeface="Roboto Condensed"/>
              <a:sym typeface="Roboto Condensed"/>
            </a:endParaRPr>
          </a:p>
          <a:p>
            <a:pPr indent="0" lvl="0" marL="0" rtl="0" algn="just">
              <a:spcBef>
                <a:spcPts val="0"/>
              </a:spcBef>
              <a:spcAft>
                <a:spcPts val="0"/>
              </a:spcAft>
              <a:buNone/>
            </a:pPr>
            <a:r>
              <a:t/>
            </a:r>
            <a:endParaRPr sz="1600">
              <a:solidFill>
                <a:srgbClr val="FFFFFF"/>
              </a:solidFill>
              <a:latin typeface="Roboto Condensed"/>
              <a:ea typeface="Roboto Condensed"/>
              <a:cs typeface="Roboto Condensed"/>
              <a:sym typeface="Roboto Condensed"/>
            </a:endParaRPr>
          </a:p>
        </p:txBody>
      </p:sp>
      <p:sp>
        <p:nvSpPr>
          <p:cNvPr id="119" name="Google Shape;119;p14"/>
          <p:cNvSpPr txBox="1"/>
          <p:nvPr/>
        </p:nvSpPr>
        <p:spPr>
          <a:xfrm>
            <a:off x="4171775" y="815125"/>
            <a:ext cx="37041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600">
                <a:solidFill>
                  <a:srgbClr val="FFFFFF"/>
                </a:solidFill>
                <a:latin typeface="Roboto Condensed"/>
                <a:ea typeface="Roboto Condensed"/>
                <a:cs typeface="Roboto Condensed"/>
                <a:sym typeface="Roboto Condensed"/>
              </a:rPr>
              <a:t>Synthèse globale</a:t>
            </a:r>
            <a:endParaRPr sz="3600">
              <a:solidFill>
                <a:srgbClr val="FFFFFF"/>
              </a:solidFill>
              <a:latin typeface="Roboto Condensed"/>
              <a:ea typeface="Roboto Condensed"/>
              <a:cs typeface="Roboto Condensed"/>
              <a:sym typeface="Roboto Condensed"/>
            </a:endParaRPr>
          </a:p>
        </p:txBody>
      </p:sp>
      <p:cxnSp>
        <p:nvCxnSpPr>
          <p:cNvPr id="120" name="Google Shape;120;p14"/>
          <p:cNvCxnSpPr/>
          <p:nvPr/>
        </p:nvCxnSpPr>
        <p:spPr>
          <a:xfrm>
            <a:off x="4267025" y="1520725"/>
            <a:ext cx="3058200" cy="0"/>
          </a:xfrm>
          <a:prstGeom prst="straightConnector1">
            <a:avLst/>
          </a:prstGeom>
          <a:noFill/>
          <a:ln cap="flat" cmpd="sng" w="9525">
            <a:solidFill>
              <a:srgbClr val="FFFFFF"/>
            </a:solidFill>
            <a:prstDash val="solid"/>
            <a:round/>
            <a:headEnd len="med" w="med" type="none"/>
            <a:tailEnd len="med" w="med" type="none"/>
          </a:ln>
        </p:spPr>
      </p:cxnSp>
      <p:sp>
        <p:nvSpPr>
          <p:cNvPr id="121" name="Google Shape;121;p14"/>
          <p:cNvSpPr txBox="1"/>
          <p:nvPr/>
        </p:nvSpPr>
        <p:spPr>
          <a:xfrm>
            <a:off x="508000" y="677325"/>
            <a:ext cx="2799300" cy="26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9000">
                <a:solidFill>
                  <a:srgbClr val="FF5500"/>
                </a:solidFill>
                <a:latin typeface="Roboto Condensed"/>
                <a:ea typeface="Roboto Condensed"/>
                <a:cs typeface="Roboto Condensed"/>
                <a:sym typeface="Roboto Condensed"/>
              </a:rPr>
              <a:t>02</a:t>
            </a:r>
            <a:endParaRPr b="1" sz="19000">
              <a:solidFill>
                <a:srgbClr val="FF5500"/>
              </a:solidFill>
              <a:latin typeface="Roboto Condensed"/>
              <a:ea typeface="Roboto Condensed"/>
              <a:cs typeface="Roboto Condensed"/>
              <a:sym typeface="Roboto Condensed"/>
            </a:endParaRPr>
          </a:p>
        </p:txBody>
      </p:sp>
      <p:sp>
        <p:nvSpPr>
          <p:cNvPr id="122" name="Google Shape;122;p14"/>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p:cNvSpPr txBox="1"/>
          <p:nvPr>
            <p:ph type="title"/>
          </p:nvPr>
        </p:nvSpPr>
        <p:spPr>
          <a:xfrm>
            <a:off x="686200" y="269475"/>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Diagramme des résultats</a:t>
            </a:r>
            <a:endParaRPr/>
          </a:p>
        </p:txBody>
      </p:sp>
      <p:sp>
        <p:nvSpPr>
          <p:cNvPr id="128" name="Google Shape;128;p15"/>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6"/>
          <p:cNvSpPr txBox="1"/>
          <p:nvPr>
            <p:ph type="title"/>
          </p:nvPr>
        </p:nvSpPr>
        <p:spPr>
          <a:xfrm>
            <a:off x="686200" y="123550"/>
            <a:ext cx="769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Synthèse par thématique</a:t>
            </a:r>
            <a:endParaRPr/>
          </a:p>
        </p:txBody>
      </p:sp>
      <p:sp>
        <p:nvSpPr>
          <p:cNvPr id="134" name="Google Shape;134;p16"/>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graphicFrame>
        <p:nvGraphicFramePr>
          <p:cNvPr id="135" name="Google Shape;135;p16"/>
          <p:cNvGraphicFramePr/>
          <p:nvPr/>
        </p:nvGraphicFramePr>
        <p:xfrm>
          <a:off x="647350" y="800825"/>
          <a:ext cx="3000000" cy="3000000"/>
        </p:xfrm>
        <a:graphic>
          <a:graphicData uri="http://schemas.openxmlformats.org/drawingml/2006/table">
            <a:tbl>
              <a:tblPr>
                <a:noFill/>
                <a:tableStyleId>{871FEF3E-E44F-433B-88B8-076D8A68B843}</a:tableStyleId>
              </a:tblPr>
              <a:tblGrid>
                <a:gridCol w="3849900"/>
                <a:gridCol w="3849900"/>
              </a:tblGrid>
              <a:tr h="317000">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Thématiques</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fr">
                          <a:solidFill>
                            <a:srgbClr val="FF5500"/>
                          </a:solidFill>
                          <a:latin typeface="Roboto Condensed"/>
                          <a:ea typeface="Roboto Condensed"/>
                          <a:cs typeface="Roboto Condensed"/>
                          <a:sym typeface="Roboto Condensed"/>
                        </a:rPr>
                        <a:t>Sous-total</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320825">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Méthodologie de gestion de crise</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r h="304050">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Organisation de la cellule</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r>
              <a:tr h="270550">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Prise de décision</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r h="295675">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Réponse technique</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r>
              <a:tr h="307325">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Réponse métier</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r h="315700">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Compétence de gestion de crise de cellule</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r>
              <a:tr h="315700">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Communication en temps de crise</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40540"/>
                      </a:srgbClr>
                    </a:solidFill>
                  </a:tcPr>
                </a:tc>
              </a:tr>
              <a:tr h="304050">
                <a:tc>
                  <a:txBody>
                    <a:bodyPr/>
                    <a:lstStyle/>
                    <a:p>
                      <a:pPr indent="0" lvl="0" marL="0" rtl="0" algn="ctr">
                        <a:spcBef>
                          <a:spcPts val="0"/>
                        </a:spcBef>
                        <a:spcAft>
                          <a:spcPts val="0"/>
                        </a:spcAft>
                        <a:buNone/>
                      </a:pPr>
                      <a:r>
                        <a:rPr b="1" lang="fr">
                          <a:solidFill>
                            <a:srgbClr val="FFFFFF"/>
                          </a:solidFill>
                          <a:latin typeface="Roboto Condensed"/>
                          <a:ea typeface="Roboto Condensed"/>
                          <a:cs typeface="Roboto Condensed"/>
                          <a:sym typeface="Roboto Condensed"/>
                        </a:rPr>
                        <a:t>Traçabilité des actions reliées</a:t>
                      </a:r>
                      <a:endParaRPr b="1">
                        <a:solidFill>
                          <a:srgbClr val="FFFFFF"/>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alpha val="76760"/>
                      </a:srgbClr>
                    </a:solidFill>
                  </a:tcPr>
                </a:tc>
              </a:tr>
              <a:tr h="304050">
                <a:tc>
                  <a:txBody>
                    <a:bodyPr/>
                    <a:lstStyle/>
                    <a:p>
                      <a:pPr indent="0" lvl="0" marL="0" rtl="0" algn="r">
                        <a:spcBef>
                          <a:spcPts val="0"/>
                        </a:spcBef>
                        <a:spcAft>
                          <a:spcPts val="0"/>
                        </a:spcAft>
                        <a:buNone/>
                      </a:pPr>
                      <a:r>
                        <a:rPr b="1" lang="fr">
                          <a:solidFill>
                            <a:srgbClr val="FF5500"/>
                          </a:solidFill>
                          <a:latin typeface="Roboto Condensed"/>
                          <a:ea typeface="Roboto Condensed"/>
                          <a:cs typeface="Roboto Condensed"/>
                          <a:sym typeface="Roboto Condensed"/>
                        </a:rPr>
                        <a:t>Moyenne totale</a:t>
                      </a:r>
                      <a:endParaRPr b="1">
                        <a:solidFill>
                          <a:srgbClr val="FF5500"/>
                        </a:solidFill>
                        <a:latin typeface="Roboto Condensed"/>
                        <a:ea typeface="Roboto Condensed"/>
                        <a:cs typeface="Roboto Condensed"/>
                        <a:sym typeface="Roboto Condense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dk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txBox="1"/>
          <p:nvPr/>
        </p:nvSpPr>
        <p:spPr>
          <a:xfrm>
            <a:off x="4111675" y="1326200"/>
            <a:ext cx="4494300" cy="2577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200"/>
              </a:spcBef>
              <a:spcAft>
                <a:spcPts val="0"/>
              </a:spcAft>
              <a:buClr>
                <a:schemeClr val="dk1"/>
              </a:buClr>
              <a:buSzPts val="1100"/>
              <a:buFont typeface="Arial"/>
              <a:buNone/>
            </a:pPr>
            <a:r>
              <a:rPr lang="fr" sz="1500">
                <a:solidFill>
                  <a:srgbClr val="FFFFFF"/>
                </a:solidFill>
                <a:latin typeface="Roboto Condensed"/>
                <a:ea typeface="Roboto Condensed"/>
                <a:cs typeface="Roboto Condensed"/>
                <a:sym typeface="Roboto Condensed"/>
              </a:rPr>
              <a:t>Cette synthèse générale est élaborée à partir des observations effectuées par l’observateur tout au long de l’exercice.</a:t>
            </a:r>
            <a:endParaRPr sz="1500">
              <a:solidFill>
                <a:srgbClr val="FFFFFF"/>
              </a:solidFill>
              <a:latin typeface="Roboto Condensed"/>
              <a:ea typeface="Roboto Condensed"/>
              <a:cs typeface="Roboto Condensed"/>
              <a:sym typeface="Roboto Condensed"/>
            </a:endParaRPr>
          </a:p>
          <a:p>
            <a:pPr indent="0" lvl="0" marL="0" rtl="0" algn="just">
              <a:lnSpc>
                <a:spcPct val="100000"/>
              </a:lnSpc>
              <a:spcBef>
                <a:spcPts val="1200"/>
              </a:spcBef>
              <a:spcAft>
                <a:spcPts val="0"/>
              </a:spcAft>
              <a:buClr>
                <a:schemeClr val="dk1"/>
              </a:buClr>
              <a:buSzPts val="1100"/>
              <a:buFont typeface="Arial"/>
              <a:buNone/>
            </a:pPr>
            <a:r>
              <a:rPr lang="fr" sz="1500">
                <a:solidFill>
                  <a:schemeClr val="lt1"/>
                </a:solidFill>
                <a:latin typeface="Roboto Condensed"/>
                <a:ea typeface="Roboto Condensed"/>
                <a:cs typeface="Roboto Condensed"/>
                <a:sym typeface="Roboto Condensed"/>
              </a:rPr>
              <a:t>Chaque thématique est abordée selon la structure suivante :</a:t>
            </a:r>
            <a:endParaRPr sz="1500">
              <a:solidFill>
                <a:schemeClr val="lt1"/>
              </a:solidFill>
              <a:latin typeface="Roboto Condensed"/>
              <a:ea typeface="Roboto Condensed"/>
              <a:cs typeface="Roboto Condensed"/>
              <a:sym typeface="Roboto Condensed"/>
            </a:endParaRPr>
          </a:p>
          <a:p>
            <a:pPr indent="-323850" lvl="0" marL="457200" rtl="0" algn="just">
              <a:lnSpc>
                <a:spcPct val="100000"/>
              </a:lnSpc>
              <a:spcBef>
                <a:spcPts val="1200"/>
              </a:spcBef>
              <a:spcAft>
                <a:spcPts val="0"/>
              </a:spcAft>
              <a:buClr>
                <a:schemeClr val="lt1"/>
              </a:buClr>
              <a:buSzPts val="1500"/>
              <a:buChar char="●"/>
            </a:pPr>
            <a:r>
              <a:rPr lang="fr" sz="1500">
                <a:solidFill>
                  <a:schemeClr val="lt1"/>
                </a:solidFill>
                <a:latin typeface="Roboto Condensed"/>
                <a:ea typeface="Roboto Condensed"/>
                <a:cs typeface="Roboto Condensed"/>
                <a:sym typeface="Roboto Condensed"/>
              </a:rPr>
              <a:t>Les attentes définies pour l’exercice ;</a:t>
            </a:r>
            <a:endParaRPr sz="1500">
              <a:solidFill>
                <a:schemeClr val="lt1"/>
              </a:solidFill>
              <a:latin typeface="Roboto Condensed"/>
              <a:ea typeface="Roboto Condensed"/>
              <a:cs typeface="Roboto Condensed"/>
              <a:sym typeface="Roboto Condensed"/>
            </a:endParaRPr>
          </a:p>
          <a:p>
            <a:pPr indent="-323850" lvl="0" marL="457200" rtl="0" algn="just">
              <a:lnSpc>
                <a:spcPct val="100000"/>
              </a:lnSpc>
              <a:spcBef>
                <a:spcPts val="0"/>
              </a:spcBef>
              <a:spcAft>
                <a:spcPts val="0"/>
              </a:spcAft>
              <a:buClr>
                <a:schemeClr val="lt1"/>
              </a:buClr>
              <a:buSzPts val="1500"/>
              <a:buChar char="●"/>
            </a:pPr>
            <a:r>
              <a:rPr lang="fr" sz="1500">
                <a:solidFill>
                  <a:schemeClr val="lt1"/>
                </a:solidFill>
                <a:latin typeface="Roboto Condensed"/>
                <a:ea typeface="Roboto Condensed"/>
                <a:cs typeface="Roboto Condensed"/>
                <a:sym typeface="Roboto Condensed"/>
              </a:rPr>
              <a:t>Les observations et constats réalisés en lien avec ces attentes ;</a:t>
            </a:r>
            <a:endParaRPr sz="1500">
              <a:solidFill>
                <a:schemeClr val="lt1"/>
              </a:solidFill>
              <a:latin typeface="Roboto Condensed"/>
              <a:ea typeface="Roboto Condensed"/>
              <a:cs typeface="Roboto Condensed"/>
              <a:sym typeface="Roboto Condensed"/>
            </a:endParaRPr>
          </a:p>
          <a:p>
            <a:pPr indent="-323850" lvl="0" marL="457200" rtl="0" algn="just">
              <a:lnSpc>
                <a:spcPct val="100000"/>
              </a:lnSpc>
              <a:spcBef>
                <a:spcPts val="0"/>
              </a:spcBef>
              <a:spcAft>
                <a:spcPts val="0"/>
              </a:spcAft>
              <a:buClr>
                <a:schemeClr val="lt1"/>
              </a:buClr>
              <a:buSzPts val="1500"/>
              <a:buChar char="●"/>
            </a:pPr>
            <a:r>
              <a:rPr lang="fr" sz="1500">
                <a:solidFill>
                  <a:schemeClr val="lt1"/>
                </a:solidFill>
                <a:latin typeface="Roboto Condensed"/>
                <a:ea typeface="Roboto Condensed"/>
                <a:cs typeface="Roboto Condensed"/>
                <a:sym typeface="Roboto Condensed"/>
              </a:rPr>
              <a:t>Les recommandations formulées pour améliorer la gestion de crise.</a:t>
            </a:r>
            <a:endParaRPr sz="1500">
              <a:solidFill>
                <a:schemeClr val="lt1"/>
              </a:solidFill>
              <a:latin typeface="Roboto Condensed"/>
              <a:ea typeface="Roboto Condensed"/>
              <a:cs typeface="Roboto Condensed"/>
              <a:sym typeface="Roboto Condensed"/>
            </a:endParaRPr>
          </a:p>
          <a:p>
            <a:pPr indent="0" lvl="0" marL="0" rtl="0" algn="just">
              <a:spcBef>
                <a:spcPts val="1200"/>
              </a:spcBef>
              <a:spcAft>
                <a:spcPts val="0"/>
              </a:spcAft>
              <a:buNone/>
            </a:pPr>
            <a:r>
              <a:t/>
            </a:r>
            <a:endParaRPr sz="1500">
              <a:solidFill>
                <a:schemeClr val="lt1"/>
              </a:solidFill>
              <a:latin typeface="Roboto Condensed"/>
              <a:ea typeface="Roboto Condensed"/>
              <a:cs typeface="Roboto Condensed"/>
              <a:sym typeface="Roboto Condensed"/>
            </a:endParaRPr>
          </a:p>
        </p:txBody>
      </p:sp>
      <p:sp>
        <p:nvSpPr>
          <p:cNvPr id="141" name="Google Shape;141;p17"/>
          <p:cNvSpPr txBox="1"/>
          <p:nvPr/>
        </p:nvSpPr>
        <p:spPr>
          <a:xfrm>
            <a:off x="4111675" y="867125"/>
            <a:ext cx="47181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400">
                <a:solidFill>
                  <a:srgbClr val="FFFFFF"/>
                </a:solidFill>
                <a:latin typeface="Roboto Condensed"/>
                <a:ea typeface="Roboto Condensed"/>
                <a:cs typeface="Roboto Condensed"/>
                <a:sym typeface="Roboto Condensed"/>
              </a:rPr>
              <a:t>Constats et observations</a:t>
            </a:r>
            <a:endParaRPr sz="3400">
              <a:solidFill>
                <a:srgbClr val="FFFFFF"/>
              </a:solidFill>
              <a:latin typeface="Roboto Condensed"/>
              <a:ea typeface="Roboto Condensed"/>
              <a:cs typeface="Roboto Condensed"/>
              <a:sym typeface="Roboto Condensed"/>
            </a:endParaRPr>
          </a:p>
        </p:txBody>
      </p:sp>
      <p:cxnSp>
        <p:nvCxnSpPr>
          <p:cNvPr id="142" name="Google Shape;142;p17"/>
          <p:cNvCxnSpPr/>
          <p:nvPr/>
        </p:nvCxnSpPr>
        <p:spPr>
          <a:xfrm>
            <a:off x="4225875" y="1496525"/>
            <a:ext cx="4239300" cy="0"/>
          </a:xfrm>
          <a:prstGeom prst="straightConnector1">
            <a:avLst/>
          </a:prstGeom>
          <a:noFill/>
          <a:ln cap="flat" cmpd="sng" w="9525">
            <a:solidFill>
              <a:srgbClr val="FFFFFF"/>
            </a:solidFill>
            <a:prstDash val="solid"/>
            <a:round/>
            <a:headEnd len="med" w="med" type="none"/>
            <a:tailEnd len="med" w="med" type="none"/>
          </a:ln>
        </p:spPr>
      </p:cxnSp>
      <p:sp>
        <p:nvSpPr>
          <p:cNvPr id="143" name="Google Shape;143;p17"/>
          <p:cNvSpPr txBox="1"/>
          <p:nvPr/>
        </p:nvSpPr>
        <p:spPr>
          <a:xfrm>
            <a:off x="508000" y="677325"/>
            <a:ext cx="2784000" cy="26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9000">
                <a:solidFill>
                  <a:srgbClr val="FF5500"/>
                </a:solidFill>
                <a:latin typeface="Roboto Condensed"/>
                <a:ea typeface="Roboto Condensed"/>
                <a:cs typeface="Roboto Condensed"/>
                <a:sym typeface="Roboto Condensed"/>
              </a:rPr>
              <a:t>03</a:t>
            </a:r>
            <a:endParaRPr b="1" sz="19000">
              <a:solidFill>
                <a:srgbClr val="FF5500"/>
              </a:solidFill>
              <a:latin typeface="Roboto Condensed"/>
              <a:ea typeface="Roboto Condensed"/>
              <a:cs typeface="Roboto Condensed"/>
              <a:sym typeface="Roboto Condensed"/>
            </a:endParaRPr>
          </a:p>
        </p:txBody>
      </p:sp>
      <p:sp>
        <p:nvSpPr>
          <p:cNvPr id="144" name="Google Shape;144;p17"/>
          <p:cNvSpPr txBox="1"/>
          <p:nvPr>
            <p:ph idx="12" type="sldNum"/>
          </p:nvPr>
        </p:nvSpPr>
        <p:spPr>
          <a:xfrm>
            <a:off x="3" y="4663225"/>
            <a:ext cx="31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